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Default Extension="svg" ContentType="image/svg+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Lst>
  <p:sldIdLst>
    <p:sldId id="257" r:id="rId5"/>
    <p:sldId id="258" r:id="rId6"/>
    <p:sldId id="259" r:id="rId7"/>
    <p:sldId id="260" r:id="rId8"/>
    <p:sldId id="261" r:id="rId9"/>
    <p:sldId id="262" r:id="rId10"/>
    <p:sldId id="263" r:id="rId11"/>
    <p:sldId id="272" r:id="rId12"/>
    <p:sldId id="273" r:id="rId13"/>
    <p:sldId id="274" r:id="rId14"/>
    <p:sldId id="275" r:id="rId15"/>
    <p:sldId id="276" r:id="rId16"/>
    <p:sldId id="277" r:id="rId17"/>
    <p:sldId id="264" r:id="rId18"/>
    <p:sldId id="265" r:id="rId19"/>
    <p:sldId id="266" r:id="rId20"/>
    <p:sldId id="268" r:id="rId21"/>
    <p:sldId id="269" r:id="rId22"/>
    <p:sldId id="267" r:id="rId23"/>
    <p:sldId id="270" r:id="rId24"/>
    <p:sldId id="271" r:id="rId25"/>
    <p:sldId id="280" r:id="rId26"/>
    <p:sldId id="278" r:id="rId27"/>
    <p:sldId id="281" r:id="rId28"/>
    <p:sldId id="279" r:id="rId29"/>
    <p:sldId id="282"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3B92BE9-F93C-49CA-9C94-07F743C70878}" v="54" dt="2022-11-24T08:01:23.33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4995" autoAdjust="0"/>
    <p:restoredTop sz="94660"/>
  </p:normalViewPr>
  <p:slideViewPr>
    <p:cSldViewPr snapToGrid="0">
      <p:cViewPr varScale="1">
        <p:scale>
          <a:sx n="116" d="100"/>
          <a:sy n="116" d="100"/>
        </p:scale>
        <p:origin x="-390" y="-114"/>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microsoft.com/office/2015/10/relationships/revisionInfo" Target="revisionInfo.xml"/></Relationships>
</file>

<file path=ppt/media/image1.jpeg>
</file>

<file path=ppt/media/image10.jpeg>
</file>

<file path=ppt/media/image11.png>
</file>

<file path=ppt/media/image12.png>
</file>

<file path=ppt/media/image13.png>
</file>

<file path=ppt/media/image14.png>
</file>

<file path=ppt/media/image15.jpeg>
</file>

<file path=ppt/media/image15.svg>
</file>

<file path=ppt/media/image16.jpeg>
</file>

<file path=ppt/media/image17.png>
</file>

<file path=ppt/media/image18.jpeg>
</file>

<file path=ppt/media/image19.png>
</file>

<file path=ppt/media/image2.jpeg>
</file>

<file path=ppt/media/image20.png>
</file>

<file path=ppt/media/image21.jpeg>
</file>

<file path=ppt/media/image22.png>
</file>

<file path=ppt/media/image23.jpeg>
</file>

<file path=ppt/media/image3.jpeg>
</file>

<file path=ppt/media/image4.jpeg>
</file>

<file path=ppt/media/image5.png>
</file>

<file path=ppt/media/image5.sv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12192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3" name="Rounded Rectangle 12"/>
          <p:cNvSpPr/>
          <p:nvPr/>
        </p:nvSpPr>
        <p:spPr>
          <a:xfrm>
            <a:off x="87084" y="69756"/>
            <a:ext cx="12017829"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9" name="Subtitle 8"/>
          <p:cNvSpPr>
            <a:spLocks noGrp="1"/>
          </p:cNvSpPr>
          <p:nvPr>
            <p:ph type="subTitle" idx="1"/>
          </p:nvPr>
        </p:nvSpPr>
        <p:spPr>
          <a:xfrm>
            <a:off x="1727200" y="3200400"/>
            <a:ext cx="8534400" cy="16002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p:txBody>
          <a:bodyPr/>
          <a:lstStyle/>
          <a:p>
            <a:fld id="{423693F1-63FB-477B-929C-777B56CAB512}" type="datetimeFigureOut">
              <a:rPr lang="en-IN" smtClean="0"/>
              <a:pPr/>
              <a:t>21-04-2023</a:t>
            </a:fld>
            <a:endParaRPr lang="en-IN"/>
          </a:p>
        </p:txBody>
      </p:sp>
      <p:sp>
        <p:nvSpPr>
          <p:cNvPr id="17" name="Footer Placeholder 16"/>
          <p:cNvSpPr>
            <a:spLocks noGrp="1"/>
          </p:cNvSpPr>
          <p:nvPr>
            <p:ph type="ftr" sz="quarter" idx="11"/>
          </p:nvPr>
        </p:nvSpPr>
        <p:spPr/>
        <p:txBody>
          <a:bodyPr/>
          <a:lstStyle/>
          <a:p>
            <a:endParaRPr lang="en-IN"/>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9FC49B7B-37BF-415E-B911-35E6932DE238}" type="slidenum">
              <a:rPr lang="en-IN" smtClean="0"/>
              <a:pPr/>
              <a:t>‹#›</a:t>
            </a:fld>
            <a:endParaRPr lang="en-IN"/>
          </a:p>
        </p:txBody>
      </p:sp>
      <p:sp>
        <p:nvSpPr>
          <p:cNvPr id="7" name="Rectangle 6"/>
          <p:cNvSpPr/>
          <p:nvPr/>
        </p:nvSpPr>
        <p:spPr>
          <a:xfrm>
            <a:off x="83909" y="1449304"/>
            <a:ext cx="12028716" cy="1527349"/>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83909" y="1396720"/>
            <a:ext cx="12028716" cy="120580"/>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83909" y="2976649"/>
            <a:ext cx="12028716" cy="11053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609600" y="1505931"/>
            <a:ext cx="10972800" cy="1470025"/>
          </a:xfrm>
        </p:spPr>
        <p:txBody>
          <a:bodyPr anchor="ctr"/>
          <a:lstStyle>
            <a:lvl1pPr algn="ctr">
              <a:defRPr lang="en-US" dirty="0">
                <a:solidFill>
                  <a:srgbClr val="FFFFFF"/>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423693F1-63FB-477B-929C-777B56CAB512}" type="datetimeFigureOut">
              <a:rPr lang="en-IN" smtClean="0"/>
              <a:pPr/>
              <a:t>21-04-2023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FC49B7B-37BF-415E-B911-35E6932DE238}" type="slidenum">
              <a:rPr lang="en-IN" smtClean="0"/>
              <a:pPr/>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2"/>
            <a:ext cx="268224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1219200" y="274641"/>
            <a:ext cx="7416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423693F1-63FB-477B-929C-777B56CAB512}" type="datetimeFigureOut">
              <a:rPr lang="en-IN" smtClean="0"/>
              <a:pPr/>
              <a:t>21-04-2023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FC49B7B-37BF-415E-B911-35E6932DE238}" type="slidenum">
              <a:rPr lang="en-IN" smtClean="0"/>
              <a:pPr/>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423693F1-63FB-477B-929C-777B56CAB512}" type="datetimeFigureOut">
              <a:rPr lang="en-IN" smtClean="0"/>
              <a:pPr/>
              <a:t>21-04-2023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FC49B7B-37BF-415E-B911-35E6932DE238}" type="slidenum">
              <a:rPr lang="en-IN" smtClean="0"/>
              <a:pPr/>
              <a:t>‹#›</a:t>
            </a:fld>
            <a:endParaRPr lang="en-IN"/>
          </a:p>
        </p:txBody>
      </p:sp>
      <p:sp>
        <p:nvSpPr>
          <p:cNvPr id="8" name="Content Placeholder 7"/>
          <p:cNvSpPr>
            <a:spLocks noGrp="1"/>
          </p:cNvSpPr>
          <p:nvPr>
            <p:ph sz="quarter" idx="1"/>
          </p:nvPr>
        </p:nvSpPr>
        <p:spPr>
          <a:xfrm>
            <a:off x="1219200" y="1447800"/>
            <a:ext cx="10363200" cy="4572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12192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0" name="Rounded Rectangle 9"/>
          <p:cNvSpPr/>
          <p:nvPr/>
        </p:nvSpPr>
        <p:spPr>
          <a:xfrm>
            <a:off x="87084" y="69756"/>
            <a:ext cx="12017829"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963084" y="952501"/>
            <a:ext cx="10363200" cy="1362075"/>
          </a:xfrm>
        </p:spPr>
        <p:txBody>
          <a:bodyPr anchor="b" anchorCtr="0"/>
          <a:lstStyle>
            <a:lvl1pPr algn="l">
              <a:buNone/>
              <a:defRPr sz="4000" b="0" cap="none"/>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963084" y="2547938"/>
            <a:ext cx="10363200" cy="1338262"/>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423693F1-63FB-477B-929C-777B56CAB512}" type="datetimeFigureOut">
              <a:rPr lang="en-IN" smtClean="0"/>
              <a:pPr/>
              <a:t>21-04-2023</a:t>
            </a:fld>
            <a:endParaRPr lang="en-IN"/>
          </a:p>
        </p:txBody>
      </p:sp>
      <p:sp>
        <p:nvSpPr>
          <p:cNvPr id="5" name="Footer Placeholder 4"/>
          <p:cNvSpPr>
            <a:spLocks noGrp="1"/>
          </p:cNvSpPr>
          <p:nvPr>
            <p:ph type="ftr" sz="quarter" idx="11"/>
          </p:nvPr>
        </p:nvSpPr>
        <p:spPr>
          <a:xfrm>
            <a:off x="1066800" y="6172200"/>
            <a:ext cx="5334000" cy="457200"/>
          </a:xfrm>
        </p:spPr>
        <p:txBody>
          <a:bodyPr/>
          <a:lstStyle/>
          <a:p>
            <a:endParaRPr lang="en-IN"/>
          </a:p>
        </p:txBody>
      </p:sp>
      <p:sp>
        <p:nvSpPr>
          <p:cNvPr id="7" name="Rectangle 6"/>
          <p:cNvSpPr/>
          <p:nvPr/>
        </p:nvSpPr>
        <p:spPr>
          <a:xfrm flipV="1">
            <a:off x="92550" y="2376830"/>
            <a:ext cx="12018020"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92195" y="2341476"/>
            <a:ext cx="12018375"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91075" y="2468880"/>
            <a:ext cx="12019495" cy="4572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Slide Number Placeholder 5"/>
          <p:cNvSpPr>
            <a:spLocks noGrp="1"/>
          </p:cNvSpPr>
          <p:nvPr>
            <p:ph type="sldNum" sz="quarter" idx="12"/>
          </p:nvPr>
        </p:nvSpPr>
        <p:spPr>
          <a:xfrm>
            <a:off x="195072" y="6208776"/>
            <a:ext cx="609600" cy="457200"/>
          </a:xfrm>
        </p:spPr>
        <p:txBody>
          <a:bodyPr/>
          <a:lstStyle/>
          <a:p>
            <a:fld id="{9FC49B7B-37BF-415E-B911-35E6932DE238}" type="slidenum">
              <a:rPr lang="en-IN" smtClean="0"/>
              <a:pPr/>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423693F1-63FB-477B-929C-777B56CAB512}" type="datetimeFigureOut">
              <a:rPr lang="en-IN" smtClean="0"/>
              <a:pPr/>
              <a:t>21-04-2023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FC49B7B-37BF-415E-B911-35E6932DE238}" type="slidenum">
              <a:rPr lang="en-IN" smtClean="0"/>
              <a:pPr/>
              <a:t>‹#›</a:t>
            </a:fld>
            <a:endParaRPr lang="en-IN"/>
          </a:p>
        </p:txBody>
      </p:sp>
      <p:sp>
        <p:nvSpPr>
          <p:cNvPr id="9" name="Content Placeholder 8"/>
          <p:cNvSpPr>
            <a:spLocks noGrp="1"/>
          </p:cNvSpPr>
          <p:nvPr>
            <p:ph sz="quarter" idx="1"/>
          </p:nvPr>
        </p:nvSpPr>
        <p:spPr>
          <a:xfrm>
            <a:off x="1219200" y="1447800"/>
            <a:ext cx="4998720" cy="4572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6578600" y="1447800"/>
            <a:ext cx="4998720" cy="4572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19200" y="273050"/>
            <a:ext cx="10363200" cy="1143000"/>
          </a:xfrm>
        </p:spPr>
        <p:txBody>
          <a:bodyPr anchor="b" anchorCtr="0"/>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1219200" y="1447800"/>
            <a:ext cx="49784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6604000" y="1447800"/>
            <a:ext cx="49784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423693F1-63FB-477B-929C-777B56CAB512}" type="datetimeFigureOut">
              <a:rPr lang="en-IN" smtClean="0"/>
              <a:pPr/>
              <a:t>21-04-2023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FC49B7B-37BF-415E-B911-35E6932DE238}" type="slidenum">
              <a:rPr lang="en-IN" smtClean="0"/>
              <a:pPr/>
              <a:t>‹#›</a:t>
            </a:fld>
            <a:endParaRPr lang="en-IN"/>
          </a:p>
        </p:txBody>
      </p:sp>
      <p:sp>
        <p:nvSpPr>
          <p:cNvPr id="11" name="Content Placeholder 10"/>
          <p:cNvSpPr>
            <a:spLocks noGrp="1"/>
          </p:cNvSpPr>
          <p:nvPr>
            <p:ph sz="half" idx="2"/>
          </p:nvPr>
        </p:nvSpPr>
        <p:spPr>
          <a:xfrm>
            <a:off x="1219200" y="2247900"/>
            <a:ext cx="4978400" cy="38862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4"/>
          </p:nvPr>
        </p:nvSpPr>
        <p:spPr>
          <a:xfrm>
            <a:off x="6604000" y="2247900"/>
            <a:ext cx="4978400" cy="38862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423693F1-63FB-477B-929C-777B56CAB512}" type="datetimeFigureOut">
              <a:rPr lang="en-IN" smtClean="0"/>
              <a:pPr/>
              <a:t>21-04-2023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FC49B7B-37BF-415E-B911-35E6932DE238}" type="slidenum">
              <a:rPr lang="en-IN" smtClean="0"/>
              <a:pPr/>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3693F1-63FB-477B-929C-777B56CAB512}" type="datetimeFigureOut">
              <a:rPr lang="en-IN" smtClean="0"/>
              <a:pPr/>
              <a:t>21-04-2023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FC49B7B-37BF-415E-B911-35E6932DE238}" type="slidenum">
              <a:rPr lang="en-IN" smtClean="0"/>
              <a:pPr/>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12192000" cy="6858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9" name="Rounded Rectangle 8"/>
          <p:cNvSpPr/>
          <p:nvPr/>
        </p:nvSpPr>
        <p:spPr>
          <a:xfrm>
            <a:off x="85344" y="69755"/>
            <a:ext cx="12017829"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219200" y="273050"/>
            <a:ext cx="10363200" cy="1143000"/>
          </a:xfrm>
        </p:spPr>
        <p:txBody>
          <a:bodyPr anchor="b" anchorCtr="0"/>
          <a:lstStyle>
            <a:lvl1pPr algn="l">
              <a:buNone/>
              <a:defRPr sz="4000" b="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1219200" y="1600200"/>
            <a:ext cx="2540000" cy="44958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423693F1-63FB-477B-929C-777B56CAB512}" type="datetimeFigureOut">
              <a:rPr lang="en-IN" smtClean="0"/>
              <a:pPr/>
              <a:t>21-04-2023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FC49B7B-37BF-415E-B911-35E6932DE238}" type="slidenum">
              <a:rPr lang="en-IN" smtClean="0"/>
              <a:pPr/>
              <a:t>‹#›</a:t>
            </a:fld>
            <a:endParaRPr lang="en-IN"/>
          </a:p>
        </p:txBody>
      </p:sp>
      <p:sp>
        <p:nvSpPr>
          <p:cNvPr id="11" name="Content Placeholder 10"/>
          <p:cNvSpPr>
            <a:spLocks noGrp="1"/>
          </p:cNvSpPr>
          <p:nvPr>
            <p:ph sz="quarter" idx="1"/>
          </p:nvPr>
        </p:nvSpPr>
        <p:spPr>
          <a:xfrm>
            <a:off x="3962400" y="1600200"/>
            <a:ext cx="7620000" cy="44958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9200" y="4900550"/>
            <a:ext cx="9753600" cy="522288"/>
          </a:xfrm>
        </p:spPr>
        <p:txBody>
          <a:bodyPr anchor="ctr">
            <a:noAutofit/>
          </a:bodyPr>
          <a:lstStyle>
            <a:lvl1pPr algn="l">
              <a:buNone/>
              <a:defRPr sz="2800" b="0"/>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1219200" y="5445825"/>
            <a:ext cx="9753600" cy="6858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423693F1-63FB-477B-929C-777B56CAB512}" type="datetimeFigureOut">
              <a:rPr lang="en-IN" smtClean="0"/>
              <a:pPr/>
              <a:t>21-04-2023</a:t>
            </a:fld>
            <a:endParaRPr lang="en-IN"/>
          </a:p>
        </p:txBody>
      </p:sp>
      <p:sp>
        <p:nvSpPr>
          <p:cNvPr id="6" name="Footer Placeholder 5"/>
          <p:cNvSpPr>
            <a:spLocks noGrp="1"/>
          </p:cNvSpPr>
          <p:nvPr>
            <p:ph type="ftr" sz="quarter" idx="11"/>
          </p:nvPr>
        </p:nvSpPr>
        <p:spPr>
          <a:xfrm>
            <a:off x="1219200" y="6172200"/>
            <a:ext cx="5181600" cy="457200"/>
          </a:xfrm>
        </p:spPr>
        <p:txBody>
          <a:bodyPr/>
          <a:lstStyle/>
          <a:p>
            <a:endParaRPr lang="en-IN"/>
          </a:p>
        </p:txBody>
      </p:sp>
      <p:sp>
        <p:nvSpPr>
          <p:cNvPr id="7" name="Slide Number Placeholder 6"/>
          <p:cNvSpPr>
            <a:spLocks noGrp="1"/>
          </p:cNvSpPr>
          <p:nvPr>
            <p:ph type="sldNum" sz="quarter" idx="12"/>
          </p:nvPr>
        </p:nvSpPr>
        <p:spPr>
          <a:xfrm>
            <a:off x="195072" y="6208776"/>
            <a:ext cx="609600" cy="457200"/>
          </a:xfrm>
        </p:spPr>
        <p:txBody>
          <a:bodyPr/>
          <a:lstStyle/>
          <a:p>
            <a:fld id="{9FC49B7B-37BF-415E-B911-35E6932DE238}" type="slidenum">
              <a:rPr lang="en-IN" smtClean="0"/>
              <a:pPr/>
              <a:t>‹#›</a:t>
            </a:fld>
            <a:endParaRPr lang="en-IN"/>
          </a:p>
        </p:txBody>
      </p:sp>
      <p:sp>
        <p:nvSpPr>
          <p:cNvPr id="11" name="Rectangle 10"/>
          <p:cNvSpPr/>
          <p:nvPr/>
        </p:nvSpPr>
        <p:spPr>
          <a:xfrm flipV="1">
            <a:off x="91076" y="4683555"/>
            <a:ext cx="12009120"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91345" y="4650475"/>
            <a:ext cx="12008852"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Rectangle 12"/>
          <p:cNvSpPr/>
          <p:nvPr/>
        </p:nvSpPr>
        <p:spPr>
          <a:xfrm>
            <a:off x="91348" y="4773225"/>
            <a:ext cx="12008849" cy="48807"/>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 name="Picture Placeholder 2"/>
          <p:cNvSpPr>
            <a:spLocks noGrp="1"/>
          </p:cNvSpPr>
          <p:nvPr>
            <p:ph type="pic" idx="1"/>
          </p:nvPr>
        </p:nvSpPr>
        <p:spPr>
          <a:xfrm>
            <a:off x="91078" y="66676"/>
            <a:ext cx="12002497" cy="4581525"/>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smtClean="0"/>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12192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8" name="Rounded Rectangle 7"/>
          <p:cNvSpPr/>
          <p:nvPr/>
        </p:nvSpPr>
        <p:spPr>
          <a:xfrm>
            <a:off x="85344" y="69755"/>
            <a:ext cx="12017829"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2" name="Title Placeholder 21"/>
          <p:cNvSpPr>
            <a:spLocks noGrp="1"/>
          </p:cNvSpPr>
          <p:nvPr>
            <p:ph type="title"/>
          </p:nvPr>
        </p:nvSpPr>
        <p:spPr>
          <a:xfrm>
            <a:off x="1219200" y="274638"/>
            <a:ext cx="10363200" cy="1143000"/>
          </a:xfrm>
          <a:prstGeom prst="rect">
            <a:avLst/>
          </a:prstGeom>
        </p:spPr>
        <p:txBody>
          <a:bodyPr bIns="91440"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1219200" y="1447800"/>
            <a:ext cx="10363200" cy="4572000"/>
          </a:xfrm>
          <a:prstGeom prst="rect">
            <a:avLst/>
          </a:prstGeom>
        </p:spPr>
        <p:txBody>
          <a:bodyPr>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8229600" y="6191250"/>
            <a:ext cx="3302000" cy="476250"/>
          </a:xfrm>
          <a:prstGeom prst="rect">
            <a:avLst/>
          </a:prstGeom>
        </p:spPr>
        <p:txBody>
          <a:bodyPr anchor="ctr" anchorCtr="0"/>
          <a:lstStyle>
            <a:lvl1pPr algn="r" eaLnBrk="1" latinLnBrk="0" hangingPunct="1">
              <a:defRPr kumimoji="0" sz="1400">
                <a:solidFill>
                  <a:schemeClr val="tx2"/>
                </a:solidFill>
              </a:defRPr>
            </a:lvl1pPr>
          </a:lstStyle>
          <a:p>
            <a:fld id="{423693F1-63FB-477B-929C-777B56CAB512}" type="datetimeFigureOut">
              <a:rPr lang="en-IN" smtClean="0"/>
              <a:pPr/>
              <a:t>21-04-2023</a:t>
            </a:fld>
            <a:endParaRPr lang="en-IN"/>
          </a:p>
        </p:txBody>
      </p:sp>
      <p:sp>
        <p:nvSpPr>
          <p:cNvPr id="3" name="Footer Placeholder 2"/>
          <p:cNvSpPr>
            <a:spLocks noGrp="1"/>
          </p:cNvSpPr>
          <p:nvPr>
            <p:ph type="ftr" sz="quarter" idx="3"/>
          </p:nvPr>
        </p:nvSpPr>
        <p:spPr>
          <a:xfrm>
            <a:off x="1219200" y="6172200"/>
            <a:ext cx="5283200" cy="457200"/>
          </a:xfrm>
          <a:prstGeom prst="rect">
            <a:avLst/>
          </a:prstGeom>
        </p:spPr>
        <p:txBody>
          <a:bodyPr anchor="ctr" anchorCtr="0"/>
          <a:lstStyle>
            <a:lvl1pPr eaLnBrk="1" latinLnBrk="0" hangingPunct="1">
              <a:defRPr kumimoji="0" sz="1400">
                <a:solidFill>
                  <a:schemeClr val="tx2"/>
                </a:solidFill>
              </a:defRPr>
            </a:lvl1pPr>
          </a:lstStyle>
          <a:p>
            <a:endParaRPr lang="en-IN"/>
          </a:p>
        </p:txBody>
      </p:sp>
      <p:sp>
        <p:nvSpPr>
          <p:cNvPr id="23" name="Slide Number Placeholder 22"/>
          <p:cNvSpPr>
            <a:spLocks noGrp="1"/>
          </p:cNvSpPr>
          <p:nvPr>
            <p:ph type="sldNum" sz="quarter" idx="4"/>
          </p:nvPr>
        </p:nvSpPr>
        <p:spPr>
          <a:xfrm>
            <a:off x="195072" y="6210300"/>
            <a:ext cx="609600" cy="4572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9FC49B7B-37BF-415E-B911-35E6932DE238}" type="slidenum">
              <a:rPr lang="en-IN" smtClean="0"/>
              <a:pPr/>
              <a:t>‹#›</a:t>
            </a:fld>
            <a:endParaRPr lang="en-IN"/>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4" descr="Aerial view of a city skyline">
            <a:extLst>
              <a:ext uri="{FF2B5EF4-FFF2-40B4-BE49-F238E27FC236}">
                <a16:creationId xmlns="" xmlns:a16="http://schemas.microsoft.com/office/drawing/2014/main" id="{C93EAE17-F19A-F812-B47E-2CC1D4F53310}"/>
              </a:ext>
            </a:extLst>
          </p:cNvPr>
          <p:cNvPicPr>
            <a:picLocks noChangeAspect="1"/>
          </p:cNvPicPr>
          <p:nvPr/>
        </p:nvPicPr>
        <p:blipFill rotWithShape="1">
          <a:blip r:embed="rId2">
            <a:alphaModFix amt="40000"/>
          </a:blip>
          <a:srcRect t="15730"/>
          <a:stretch/>
        </p:blipFill>
        <p:spPr>
          <a:xfrm>
            <a:off x="20" y="10"/>
            <a:ext cx="12191980" cy="6857990"/>
          </a:xfrm>
          <a:prstGeom prst="rect">
            <a:avLst/>
          </a:prstGeom>
        </p:spPr>
      </p:pic>
      <p:sp>
        <p:nvSpPr>
          <p:cNvPr id="2" name="Title 1">
            <a:extLst>
              <a:ext uri="{FF2B5EF4-FFF2-40B4-BE49-F238E27FC236}">
                <a16:creationId xmlns="" xmlns:a16="http://schemas.microsoft.com/office/drawing/2014/main" id="{09D2D477-C532-C375-1EB0-98EDD43EC56D}"/>
              </a:ext>
            </a:extLst>
          </p:cNvPr>
          <p:cNvSpPr>
            <a:spLocks noGrp="1"/>
          </p:cNvSpPr>
          <p:nvPr>
            <p:ph type="title"/>
          </p:nvPr>
        </p:nvSpPr>
        <p:spPr>
          <a:xfrm>
            <a:off x="965200" y="965200"/>
            <a:ext cx="10261600" cy="3564869"/>
          </a:xfrm>
        </p:spPr>
        <p:txBody>
          <a:bodyPr vert="horz" lIns="91440" tIns="45720" rIns="91440" bIns="45720" rtlCol="0" anchor="b">
            <a:normAutofit fontScale="90000"/>
          </a:bodyPr>
          <a:lstStyle/>
          <a:p>
            <a:r>
              <a:rPr lang="en-US" sz="8100" dirty="0">
                <a:ln w="22225">
                  <a:solidFill>
                    <a:schemeClr val="tx1"/>
                  </a:solidFill>
                  <a:miter lim="800000"/>
                </a:ln>
                <a:noFill/>
              </a:rPr>
              <a:t>P</a:t>
            </a:r>
            <a:r>
              <a:rPr lang="en-US" sz="8100" dirty="0">
                <a:ln w="22225">
                  <a:solidFill>
                    <a:schemeClr val="tx1"/>
                  </a:solidFill>
                  <a:miter lim="800000"/>
                </a:ln>
                <a:noFill/>
                <a:effectLst/>
              </a:rPr>
              <a:t>ower aware protocol design on IOT framework.</a:t>
            </a:r>
            <a:endParaRPr lang="en-US" sz="8100" dirty="0">
              <a:ln w="22225">
                <a:solidFill>
                  <a:schemeClr val="tx1"/>
                </a:solidFill>
                <a:miter lim="800000"/>
              </a:ln>
              <a:noFill/>
            </a:endParaRPr>
          </a:p>
        </p:txBody>
      </p:sp>
      <p:sp>
        <p:nvSpPr>
          <p:cNvPr id="4" name="TextBox 3"/>
          <p:cNvSpPr txBox="1"/>
          <p:nvPr/>
        </p:nvSpPr>
        <p:spPr>
          <a:xfrm>
            <a:off x="8287266" y="4272677"/>
            <a:ext cx="3138616" cy="2585323"/>
          </a:xfrm>
          <a:prstGeom prst="rect">
            <a:avLst/>
          </a:prstGeom>
          <a:noFill/>
        </p:spPr>
        <p:txBody>
          <a:bodyPr wrap="square" rtlCol="0">
            <a:spAutoFit/>
          </a:bodyPr>
          <a:lstStyle/>
          <a:p>
            <a:r>
              <a:rPr lang="en-US" sz="1600" dirty="0" smtClean="0">
                <a:latin typeface="+mj-lt"/>
              </a:rPr>
              <a:t>By-</a:t>
            </a:r>
          </a:p>
          <a:p>
            <a:r>
              <a:rPr lang="en-US" sz="1600" dirty="0" err="1" smtClean="0">
                <a:latin typeface="+mj-lt"/>
              </a:rPr>
              <a:t>Dipro</a:t>
            </a:r>
            <a:r>
              <a:rPr lang="en-US" sz="1600" dirty="0" smtClean="0">
                <a:latin typeface="+mj-lt"/>
              </a:rPr>
              <a:t> </a:t>
            </a:r>
            <a:r>
              <a:rPr lang="en-US" sz="1600" dirty="0" err="1" smtClean="0">
                <a:latin typeface="+mj-lt"/>
              </a:rPr>
              <a:t>Soren</a:t>
            </a:r>
            <a:endParaRPr lang="en-US" sz="1600" dirty="0" smtClean="0">
              <a:latin typeface="+mj-lt"/>
            </a:endParaRPr>
          </a:p>
          <a:p>
            <a:r>
              <a:rPr lang="en-US" sz="1600" dirty="0" smtClean="0">
                <a:latin typeface="+mj-lt"/>
              </a:rPr>
              <a:t>11700119034</a:t>
            </a:r>
          </a:p>
          <a:p>
            <a:r>
              <a:rPr lang="en-US" sz="1600" dirty="0" err="1" smtClean="0">
                <a:latin typeface="+mj-lt"/>
              </a:rPr>
              <a:t>Joydeep</a:t>
            </a:r>
            <a:r>
              <a:rPr lang="en-US" sz="1600" dirty="0" smtClean="0">
                <a:latin typeface="+mj-lt"/>
              </a:rPr>
              <a:t> </a:t>
            </a:r>
            <a:r>
              <a:rPr lang="en-US" sz="1600" dirty="0" err="1" smtClean="0">
                <a:latin typeface="+mj-lt"/>
              </a:rPr>
              <a:t>Kar</a:t>
            </a:r>
            <a:endParaRPr lang="en-US" sz="1600" dirty="0" smtClean="0">
              <a:latin typeface="+mj-lt"/>
            </a:endParaRPr>
          </a:p>
          <a:p>
            <a:r>
              <a:rPr lang="en-US" sz="1600" dirty="0" smtClean="0">
                <a:latin typeface="+mj-lt"/>
              </a:rPr>
              <a:t>11700119114</a:t>
            </a:r>
          </a:p>
          <a:p>
            <a:r>
              <a:rPr lang="en-US" sz="1600" dirty="0" err="1" smtClean="0">
                <a:latin typeface="+mj-lt"/>
              </a:rPr>
              <a:t>Arijit</a:t>
            </a:r>
            <a:r>
              <a:rPr lang="en-US" sz="1600" dirty="0" smtClean="0">
                <a:latin typeface="+mj-lt"/>
              </a:rPr>
              <a:t> </a:t>
            </a:r>
            <a:r>
              <a:rPr lang="en-US" sz="1600" dirty="0" err="1" smtClean="0">
                <a:latin typeface="+mj-lt"/>
              </a:rPr>
              <a:t>Chakraborty</a:t>
            </a:r>
            <a:endParaRPr lang="en-US" sz="1600" dirty="0" smtClean="0">
              <a:latin typeface="+mj-lt"/>
            </a:endParaRPr>
          </a:p>
          <a:p>
            <a:r>
              <a:rPr lang="en-US" sz="1600" dirty="0" smtClean="0">
                <a:latin typeface="+mj-lt"/>
              </a:rPr>
              <a:t>11700119033</a:t>
            </a:r>
          </a:p>
          <a:p>
            <a:r>
              <a:rPr lang="en-US" sz="1600" dirty="0" err="1" smtClean="0">
                <a:latin typeface="+mj-lt"/>
              </a:rPr>
              <a:t>Ankit</a:t>
            </a:r>
            <a:r>
              <a:rPr lang="en-US" sz="1600" dirty="0" smtClean="0">
                <a:latin typeface="+mj-lt"/>
              </a:rPr>
              <a:t> </a:t>
            </a:r>
            <a:r>
              <a:rPr lang="en-US" sz="1600" dirty="0" err="1" smtClean="0">
                <a:latin typeface="+mj-lt"/>
              </a:rPr>
              <a:t>Eugine</a:t>
            </a:r>
            <a:r>
              <a:rPr lang="en-US" sz="1600" dirty="0" smtClean="0">
                <a:latin typeface="+mj-lt"/>
              </a:rPr>
              <a:t> </a:t>
            </a:r>
            <a:r>
              <a:rPr lang="en-US" sz="1600" dirty="0" err="1" smtClean="0">
                <a:latin typeface="+mj-lt"/>
              </a:rPr>
              <a:t>Xess</a:t>
            </a:r>
            <a:endParaRPr lang="en-US" sz="1600" dirty="0" smtClean="0">
              <a:latin typeface="+mj-lt"/>
            </a:endParaRPr>
          </a:p>
          <a:p>
            <a:r>
              <a:rPr lang="en-US" sz="1600" dirty="0" smtClean="0">
                <a:latin typeface="+mj-lt"/>
              </a:rPr>
              <a:t>11700119036</a:t>
            </a:r>
          </a:p>
          <a:p>
            <a:endParaRPr lang="en-US" dirty="0"/>
          </a:p>
        </p:txBody>
      </p:sp>
    </p:spTree>
    <p:extLst>
      <p:ext uri="{BB962C8B-B14F-4D97-AF65-F5344CB8AC3E}">
        <p14:creationId xmlns="" xmlns:p14="http://schemas.microsoft.com/office/powerpoint/2010/main" val="303131618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64" name="Rectangle 6163">
            <a:extLst>
              <a:ext uri="{FF2B5EF4-FFF2-40B4-BE49-F238E27FC236}">
                <a16:creationId xmlns="" xmlns:a16="http://schemas.microsoft.com/office/drawing/2014/main" id="{4038CB10-1F5C-4D54-9DF7-12586DE5B00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327546" y="321732"/>
            <a:ext cx="7058307" cy="1964266"/>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 xmlns:a16="http://schemas.microsoft.com/office/drawing/2014/main" id="{B1800F60-D712-E44A-C098-06E5577119BB}"/>
              </a:ext>
            </a:extLst>
          </p:cNvPr>
          <p:cNvSpPr>
            <a:spLocks noGrp="1"/>
          </p:cNvSpPr>
          <p:nvPr>
            <p:ph type="title"/>
          </p:nvPr>
        </p:nvSpPr>
        <p:spPr>
          <a:xfrm>
            <a:off x="524256" y="491260"/>
            <a:ext cx="6594189" cy="1625210"/>
          </a:xfrm>
        </p:spPr>
        <p:txBody>
          <a:bodyPr>
            <a:normAutofit/>
          </a:bodyPr>
          <a:lstStyle/>
          <a:p>
            <a:r>
              <a:rPr lang="en-IN">
                <a:solidFill>
                  <a:srgbClr val="FFFFFF"/>
                </a:solidFill>
              </a:rPr>
              <a:t>Actuators:</a:t>
            </a:r>
          </a:p>
        </p:txBody>
      </p:sp>
      <p:sp>
        <p:nvSpPr>
          <p:cNvPr id="3" name="Content Placeholder 2">
            <a:extLst>
              <a:ext uri="{FF2B5EF4-FFF2-40B4-BE49-F238E27FC236}">
                <a16:creationId xmlns="" xmlns:a16="http://schemas.microsoft.com/office/drawing/2014/main" id="{7FE77A0A-F513-9501-201D-40470AC88285}"/>
              </a:ext>
            </a:extLst>
          </p:cNvPr>
          <p:cNvSpPr>
            <a:spLocks noGrp="1"/>
          </p:cNvSpPr>
          <p:nvPr>
            <p:ph sz="quarter" idx="1"/>
          </p:nvPr>
        </p:nvSpPr>
        <p:spPr>
          <a:xfrm>
            <a:off x="8029319" y="917725"/>
            <a:ext cx="3424739" cy="4852362"/>
          </a:xfrm>
        </p:spPr>
        <p:txBody>
          <a:bodyPr anchor="ctr">
            <a:normAutofit/>
          </a:bodyPr>
          <a:lstStyle/>
          <a:p>
            <a:pPr marL="0" indent="0">
              <a:buNone/>
            </a:pPr>
            <a:r>
              <a:rPr lang="en-GB" sz="2400" dirty="0">
                <a:solidFill>
                  <a:srgbClr val="FFFFFF"/>
                </a:solidFill>
              </a:rPr>
              <a:t>These represent a part of the machine that allows an electrical signal to be transformed into physical actions. These Actuators play a crucial role as components of IoT networks.</a:t>
            </a:r>
            <a:endParaRPr lang="en-IN" sz="2400" dirty="0">
              <a:solidFill>
                <a:srgbClr val="FFFFFF"/>
              </a:solidFill>
            </a:endParaRPr>
          </a:p>
        </p:txBody>
      </p:sp>
      <p:pic>
        <p:nvPicPr>
          <p:cNvPr id="6146" name="Picture 2" descr="Actuator Explained? - Types of Actuators - RealPars">
            <a:extLst>
              <a:ext uri="{FF2B5EF4-FFF2-40B4-BE49-F238E27FC236}">
                <a16:creationId xmlns="" xmlns:a16="http://schemas.microsoft.com/office/drawing/2014/main" id="{07E5A8CC-F8D1-6DA5-76CE-A3C5B13D037D}"/>
              </a:ext>
            </a:extLst>
          </p:cNvPr>
          <p:cNvPicPr>
            <a:picLocks noChangeAspect="1" noChangeArrowheads="1"/>
          </p:cNvPicPr>
          <p:nvPr/>
        </p:nvPicPr>
        <p:blipFill rotWithShape="1">
          <a:blip r:embed="rId2">
            <a:extLst>
              <a:ext uri="{28A0092B-C50C-407E-A947-70E740481C1C}">
                <a14:useLocalDpi xmlns="" xmlns:a14="http://schemas.microsoft.com/office/drawing/2010/main" val="0"/>
              </a:ext>
            </a:extLst>
          </a:blip>
          <a:srcRect l="2695"/>
          <a:stretch/>
        </p:blipFill>
        <p:spPr bwMode="auto">
          <a:xfrm>
            <a:off x="327547" y="2454903"/>
            <a:ext cx="7058306" cy="4080254"/>
          </a:xfrm>
          <a:prstGeom prst="rect">
            <a:avLst/>
          </a:prstGeom>
          <a:noFill/>
          <a:extLst>
            <a:ext uri="{909E8E84-426E-40DD-AFC4-6F175D3DCCD1}">
              <a14:hiddenFill xmlns="" xmlns:a14="http://schemas.microsoft.com/office/drawing/2010/main">
                <a:solidFill>
                  <a:srgbClr val="FFFFFF"/>
                </a:solidFill>
              </a14:hiddenFill>
            </a:ext>
          </a:extLst>
        </p:spPr>
      </p:pic>
      <p:sp>
        <p:nvSpPr>
          <p:cNvPr id="6166" name="Rectangle 6165">
            <a:extLst>
              <a:ext uri="{FF2B5EF4-FFF2-40B4-BE49-F238E27FC236}">
                <a16:creationId xmlns="" xmlns:a16="http://schemas.microsoft.com/office/drawing/2014/main" id="{73ED6512-6858-4552-B699-9A97FE9A4EA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7556975" y="321732"/>
            <a:ext cx="431329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 xmlns:p14="http://schemas.microsoft.com/office/powerpoint/2010/main" val="1646506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5" name="Rectangle 7174">
            <a:extLst>
              <a:ext uri="{FF2B5EF4-FFF2-40B4-BE49-F238E27FC236}">
                <a16:creationId xmlns="" xmlns:a16="http://schemas.microsoft.com/office/drawing/2014/main" id="{4038CB10-1F5C-4D54-9DF7-12586DE5B00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327546" y="321732"/>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 xmlns:a16="http://schemas.microsoft.com/office/drawing/2014/main" id="{1A45619A-32FE-CA35-6992-5369AB1098FA}"/>
              </a:ext>
            </a:extLst>
          </p:cNvPr>
          <p:cNvSpPr>
            <a:spLocks noGrp="1"/>
          </p:cNvSpPr>
          <p:nvPr>
            <p:ph type="title"/>
          </p:nvPr>
        </p:nvSpPr>
        <p:spPr>
          <a:xfrm>
            <a:off x="524256" y="516804"/>
            <a:ext cx="6594189" cy="1625210"/>
          </a:xfrm>
        </p:spPr>
        <p:txBody>
          <a:bodyPr>
            <a:normAutofit/>
          </a:bodyPr>
          <a:lstStyle/>
          <a:p>
            <a:r>
              <a:rPr lang="en-IN">
                <a:solidFill>
                  <a:srgbClr val="FFFFFF"/>
                </a:solidFill>
              </a:rPr>
              <a:t>Microcontroller:</a:t>
            </a:r>
          </a:p>
        </p:txBody>
      </p:sp>
      <p:sp>
        <p:nvSpPr>
          <p:cNvPr id="3" name="Content Placeholder 2">
            <a:extLst>
              <a:ext uri="{FF2B5EF4-FFF2-40B4-BE49-F238E27FC236}">
                <a16:creationId xmlns="" xmlns:a16="http://schemas.microsoft.com/office/drawing/2014/main" id="{43C37E3E-3954-3B35-7E4A-9C4AED0586DF}"/>
              </a:ext>
            </a:extLst>
          </p:cNvPr>
          <p:cNvSpPr>
            <a:spLocks noGrp="1"/>
          </p:cNvSpPr>
          <p:nvPr>
            <p:ph sz="quarter" idx="1"/>
          </p:nvPr>
        </p:nvSpPr>
        <p:spPr>
          <a:xfrm>
            <a:off x="8029319" y="917725"/>
            <a:ext cx="3424739" cy="4852362"/>
          </a:xfrm>
        </p:spPr>
        <p:txBody>
          <a:bodyPr anchor="ctr">
            <a:normAutofit/>
          </a:bodyPr>
          <a:lstStyle/>
          <a:p>
            <a:pPr marL="0" indent="0">
              <a:buNone/>
            </a:pPr>
            <a:r>
              <a:rPr lang="en-GB" sz="2400" dirty="0">
                <a:solidFill>
                  <a:srgbClr val="FFFFFF"/>
                </a:solidFill>
              </a:rPr>
              <a:t>A microcontroller is a small and low-cost microcomputer, which is designed to perform the specific tasks of embedded systems like displaying microwave’s information, receiving remote signals, etc.</a:t>
            </a:r>
            <a:endParaRPr lang="en-IN" sz="2400" dirty="0">
              <a:solidFill>
                <a:srgbClr val="FFFFFF"/>
              </a:solidFill>
            </a:endParaRPr>
          </a:p>
        </p:txBody>
      </p:sp>
      <p:sp>
        <p:nvSpPr>
          <p:cNvPr id="7177" name="Rectangle 7176">
            <a:extLst>
              <a:ext uri="{FF2B5EF4-FFF2-40B4-BE49-F238E27FC236}">
                <a16:creationId xmlns="" xmlns:a16="http://schemas.microsoft.com/office/drawing/2014/main" id="{36D30126-6314-4A93-B27E-5C66CF78192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descr="Introduction to Microcontrollers - Circuit Basics">
            <a:extLst>
              <a:ext uri="{FF2B5EF4-FFF2-40B4-BE49-F238E27FC236}">
                <a16:creationId xmlns="" xmlns:a16="http://schemas.microsoft.com/office/drawing/2014/main" id="{1ADFE709-9367-0307-0EA9-F5C276291293}"/>
              </a:ext>
            </a:extLst>
          </p:cNvPr>
          <p:cNvPicPr>
            <a:picLocks noChangeAspect="1" noChangeArrowheads="1"/>
          </p:cNvPicPr>
          <p:nvPr/>
        </p:nvPicPr>
        <p:blipFill>
          <a:blip r:embed="rId2">
            <a:extLst>
              <a:ext uri="{28A0092B-C50C-407E-A947-70E740481C1C}">
                <a14:useLocalDpi xmlns="" xmlns:a14="http://schemas.microsoft.com/office/drawing/2010/main" val="0"/>
              </a:ext>
            </a:extLst>
          </a:blip>
          <a:stretch>
            <a:fillRect/>
          </a:stretch>
        </p:blipFill>
        <p:spPr bwMode="auto">
          <a:xfrm>
            <a:off x="566744" y="2921001"/>
            <a:ext cx="6579910" cy="3125458"/>
          </a:xfrm>
          <a:prstGeom prst="rect">
            <a:avLst/>
          </a:prstGeom>
          <a:noFill/>
          <a:extLst>
            <a:ext uri="{909E8E84-426E-40DD-AFC4-6F175D3DCCD1}">
              <a14:hiddenFill xmlns="" xmlns:a14="http://schemas.microsoft.com/office/drawing/2010/main">
                <a:solidFill>
                  <a:srgbClr val="FFFFFF"/>
                </a:solidFill>
              </a14:hiddenFill>
            </a:ext>
          </a:extLst>
        </p:spPr>
      </p:pic>
      <p:sp>
        <p:nvSpPr>
          <p:cNvPr id="7179" name="Rectangle 7178">
            <a:extLst>
              <a:ext uri="{FF2B5EF4-FFF2-40B4-BE49-F238E27FC236}">
                <a16:creationId xmlns="" xmlns:a16="http://schemas.microsoft.com/office/drawing/2014/main" id="{73ED6512-6858-4552-B699-9A97FE9A4EA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 xmlns:p14="http://schemas.microsoft.com/office/powerpoint/2010/main" val="8833386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199" name="Rectangle 8198">
            <a:extLst>
              <a:ext uri="{FF2B5EF4-FFF2-40B4-BE49-F238E27FC236}">
                <a16:creationId xmlns="" xmlns:a16="http://schemas.microsoft.com/office/drawing/2014/main" id="{201CC55D-ED54-4C5C-95E6-10947BD1103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D0CD6462-A67D-8484-D828-22230295B8AC}"/>
              </a:ext>
            </a:extLst>
          </p:cNvPr>
          <p:cNvSpPr>
            <a:spLocks noGrp="1"/>
          </p:cNvSpPr>
          <p:nvPr>
            <p:ph type="title"/>
          </p:nvPr>
        </p:nvSpPr>
        <p:spPr>
          <a:xfrm>
            <a:off x="589560" y="856180"/>
            <a:ext cx="4560584" cy="1128068"/>
          </a:xfrm>
        </p:spPr>
        <p:txBody>
          <a:bodyPr anchor="ctr">
            <a:normAutofit fontScale="90000"/>
          </a:bodyPr>
          <a:lstStyle/>
          <a:p>
            <a:r>
              <a:rPr lang="en-IN" sz="4000"/>
              <a:t>Communication unit:</a:t>
            </a:r>
          </a:p>
        </p:txBody>
      </p:sp>
      <p:sp>
        <p:nvSpPr>
          <p:cNvPr id="3" name="Content Placeholder 2">
            <a:extLst>
              <a:ext uri="{FF2B5EF4-FFF2-40B4-BE49-F238E27FC236}">
                <a16:creationId xmlns="" xmlns:a16="http://schemas.microsoft.com/office/drawing/2014/main" id="{75F4C23F-BBD1-3D26-3DCD-22A746FADEFC}"/>
              </a:ext>
            </a:extLst>
          </p:cNvPr>
          <p:cNvSpPr>
            <a:spLocks noGrp="1"/>
          </p:cNvSpPr>
          <p:nvPr>
            <p:ph sz="quarter" idx="1"/>
          </p:nvPr>
        </p:nvSpPr>
        <p:spPr>
          <a:xfrm>
            <a:off x="590720" y="2330505"/>
            <a:ext cx="4372046" cy="2515817"/>
          </a:xfrm>
        </p:spPr>
        <p:txBody>
          <a:bodyPr anchor="ctr">
            <a:normAutofit/>
          </a:bodyPr>
          <a:lstStyle/>
          <a:p>
            <a:pPr marL="0" indent="0">
              <a:buNone/>
            </a:pPr>
            <a:r>
              <a:rPr lang="en-GB" sz="2400" dirty="0"/>
              <a:t>A communication unit is an entity able to execute a communication scheme invoked through a procedure call mechanism.</a:t>
            </a:r>
            <a:endParaRPr lang="en-IN" sz="2400" dirty="0"/>
          </a:p>
        </p:txBody>
      </p:sp>
      <p:grpSp>
        <p:nvGrpSpPr>
          <p:cNvPr id="8201" name="Group 8200">
            <a:extLst>
              <a:ext uri="{FF2B5EF4-FFF2-40B4-BE49-F238E27FC236}">
                <a16:creationId xmlns="" xmlns:a16="http://schemas.microsoft.com/office/drawing/2014/main" id="{1DE889C7-FAD6-4397-98E2-05D50348445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1083484"/>
            <a:ext cx="355196" cy="673460"/>
            <a:chOff x="0" y="823811"/>
            <a:chExt cx="355196" cy="673460"/>
          </a:xfrm>
        </p:grpSpPr>
        <p:sp>
          <p:nvSpPr>
            <p:cNvPr id="8202" name="Rectangle 8201">
              <a:extLst>
                <a:ext uri="{FF2B5EF4-FFF2-40B4-BE49-F238E27FC236}">
                  <a16:creationId xmlns="" xmlns:a16="http://schemas.microsoft.com/office/drawing/2014/main" id="{F399A70F-F8CD-4992-9EF5-6CF15472E73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03" name="Rectangle 8202">
              <a:extLst>
                <a:ext uri="{FF2B5EF4-FFF2-40B4-BE49-F238E27FC236}">
                  <a16:creationId xmlns="" xmlns:a16="http://schemas.microsoft.com/office/drawing/2014/main" id="{48F4FEDC-6D80-458C-A665-075D9B9500F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205" name="Rectangle 8204">
            <a:extLst>
              <a:ext uri="{FF2B5EF4-FFF2-40B4-BE49-F238E27FC236}">
                <a16:creationId xmlns="" xmlns:a16="http://schemas.microsoft.com/office/drawing/2014/main" id="{3873B707-463F-40B0-8227-E8CC6C67EB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07" name="Rectangle 8206">
            <a:extLst>
              <a:ext uri="{FF2B5EF4-FFF2-40B4-BE49-F238E27FC236}">
                <a16:creationId xmlns="" xmlns:a16="http://schemas.microsoft.com/office/drawing/2014/main" id="{C13237C8-E62C-4F0D-A318-BD6FB6C2D13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09" name="Rectangle 8208">
            <a:extLst>
              <a:ext uri="{FF2B5EF4-FFF2-40B4-BE49-F238E27FC236}">
                <a16:creationId xmlns="" xmlns:a16="http://schemas.microsoft.com/office/drawing/2014/main" id="{19C9EAEA-39D0-4B0E-A0EB-51E7B26740B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descr="IoT, Sensors, and Cloud Server">
            <a:extLst>
              <a:ext uri="{FF2B5EF4-FFF2-40B4-BE49-F238E27FC236}">
                <a16:creationId xmlns="" xmlns:a16="http://schemas.microsoft.com/office/drawing/2014/main" id="{3B77F337-55CA-23D7-30F2-EC2983A09D6E}"/>
              </a:ext>
            </a:extLst>
          </p:cNvPr>
          <p:cNvPicPr>
            <a:picLocks noChangeAspect="1" noChangeArrowheads="1"/>
          </p:cNvPicPr>
          <p:nvPr/>
        </p:nvPicPr>
        <p:blipFill rotWithShape="1">
          <a:blip r:embed="rId2">
            <a:extLst>
              <a:ext uri="{28A0092B-C50C-407E-A947-70E740481C1C}">
                <a14:useLocalDpi xmlns="" xmlns:a14="http://schemas.microsoft.com/office/drawing/2010/main" val="0"/>
              </a:ext>
            </a:extLst>
          </a:blip>
          <a:srcRect l="313" r="400" b="4"/>
          <a:stretch/>
        </p:blipFill>
        <p:spPr bwMode="auto">
          <a:xfrm>
            <a:off x="5977788" y="799352"/>
            <a:ext cx="5425410" cy="5259296"/>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22607114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9">
            <a:extLst>
              <a:ext uri="{FF2B5EF4-FFF2-40B4-BE49-F238E27FC236}">
                <a16:creationId xmlns="" xmlns:a16="http://schemas.microsoft.com/office/drawing/2014/main" id="{4038CB10-1F5C-4D54-9DF7-12586DE5B00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327546" y="321732"/>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 xmlns:a16="http://schemas.microsoft.com/office/drawing/2014/main" id="{4B8A3E5D-4A0A-4B31-17C4-ED0EBCA3D593}"/>
              </a:ext>
            </a:extLst>
          </p:cNvPr>
          <p:cNvSpPr>
            <a:spLocks noGrp="1"/>
          </p:cNvSpPr>
          <p:nvPr>
            <p:ph type="title"/>
          </p:nvPr>
        </p:nvSpPr>
        <p:spPr>
          <a:xfrm>
            <a:off x="524256" y="516804"/>
            <a:ext cx="6594189" cy="1625210"/>
          </a:xfrm>
        </p:spPr>
        <p:txBody>
          <a:bodyPr>
            <a:normAutofit/>
          </a:bodyPr>
          <a:lstStyle/>
          <a:p>
            <a:r>
              <a:rPr lang="en-IN">
                <a:solidFill>
                  <a:srgbClr val="FFFFFF"/>
                </a:solidFill>
              </a:rPr>
              <a:t>Power supply</a:t>
            </a:r>
          </a:p>
        </p:txBody>
      </p:sp>
      <p:sp>
        <p:nvSpPr>
          <p:cNvPr id="3" name="Content Placeholder 2">
            <a:extLst>
              <a:ext uri="{FF2B5EF4-FFF2-40B4-BE49-F238E27FC236}">
                <a16:creationId xmlns="" xmlns:a16="http://schemas.microsoft.com/office/drawing/2014/main" id="{1B376C68-B581-E8E8-F5D5-8D9665A1E60F}"/>
              </a:ext>
            </a:extLst>
          </p:cNvPr>
          <p:cNvSpPr>
            <a:spLocks noGrp="1"/>
          </p:cNvSpPr>
          <p:nvPr>
            <p:ph sz="quarter" idx="1"/>
          </p:nvPr>
        </p:nvSpPr>
        <p:spPr>
          <a:xfrm>
            <a:off x="8029319" y="917725"/>
            <a:ext cx="3424739" cy="4852362"/>
          </a:xfrm>
        </p:spPr>
        <p:txBody>
          <a:bodyPr anchor="ctr">
            <a:normAutofit/>
          </a:bodyPr>
          <a:lstStyle/>
          <a:p>
            <a:pPr marL="0" indent="0">
              <a:buNone/>
            </a:pPr>
            <a:r>
              <a:rPr lang="en-GB" sz="2400" dirty="0">
                <a:solidFill>
                  <a:srgbClr val="FFFFFF"/>
                </a:solidFill>
              </a:rPr>
              <a:t>A power supply is an electrical device that supplies electric power to an electrical load. The main purpose of a power supply is to convert electric current from a source to the correct voltage, current, and frequency to power the load.</a:t>
            </a:r>
            <a:endParaRPr lang="en-IN" sz="2400" dirty="0">
              <a:solidFill>
                <a:srgbClr val="FFFFFF"/>
              </a:solidFill>
            </a:endParaRPr>
          </a:p>
        </p:txBody>
      </p:sp>
      <p:sp>
        <p:nvSpPr>
          <p:cNvPr id="17" name="Rectangle 11">
            <a:extLst>
              <a:ext uri="{FF2B5EF4-FFF2-40B4-BE49-F238E27FC236}">
                <a16:creationId xmlns="" xmlns:a16="http://schemas.microsoft.com/office/drawing/2014/main" id="{36D30126-6314-4A93-B27E-5C66CF78192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Graphic 6" descr="High Voltage">
            <a:extLst>
              <a:ext uri="{FF2B5EF4-FFF2-40B4-BE49-F238E27FC236}">
                <a16:creationId xmlns="" xmlns:a16="http://schemas.microsoft.com/office/drawing/2014/main" id="{EDF036C1-37A6-6FCF-A23D-0A7AB1B42644}"/>
              </a:ext>
            </a:extLst>
          </p:cNvPr>
          <p:cNvPicPr>
            <a:picLocks noChangeAspect="1"/>
          </p:cNvPicPr>
          <p:nvPr/>
        </p:nvPicPr>
        <p:blipFill>
          <a:blip r:embed="rId2">
            <a:extLst>
              <a:ext uri="{28A0092B-C50C-407E-A947-70E740481C1C}">
                <a14:useLocalDpi xmlns="" xmlns:a14="http://schemas.microsoft.com/office/drawing/2010/main" val="0"/>
              </a:ext>
              <a:ext uri="{96DAC541-7B7A-43D3-8B79-37D633B846F1}">
                <asvg:svgBlip xmlns="" xmlns:asvg="http://schemas.microsoft.com/office/drawing/2016/SVG/main" r:embed="rId3"/>
              </a:ext>
            </a:extLst>
          </a:blip>
          <a:stretch>
            <a:fillRect/>
          </a:stretch>
        </p:blipFill>
        <p:spPr>
          <a:xfrm>
            <a:off x="2033255" y="2660287"/>
            <a:ext cx="3646887" cy="3646887"/>
          </a:xfrm>
          <a:prstGeom prst="rect">
            <a:avLst/>
          </a:prstGeom>
        </p:spPr>
      </p:pic>
      <p:sp>
        <p:nvSpPr>
          <p:cNvPr id="19" name="Rectangle 13">
            <a:extLst>
              <a:ext uri="{FF2B5EF4-FFF2-40B4-BE49-F238E27FC236}">
                <a16:creationId xmlns="" xmlns:a16="http://schemas.microsoft.com/office/drawing/2014/main" id="{73ED6512-6858-4552-B699-9A97FE9A4EA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 xmlns:p14="http://schemas.microsoft.com/office/powerpoint/2010/main" val="24803459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3" name="Rectangle 8">
            <a:extLst>
              <a:ext uri="{FF2B5EF4-FFF2-40B4-BE49-F238E27FC236}">
                <a16:creationId xmlns="" xmlns:a16="http://schemas.microsoft.com/office/drawing/2014/main" id="{71B2258F-86CA-4D4D-8270-BC05FCDEBFB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4">
            <a:extLst>
              <a:ext uri="{FF2B5EF4-FFF2-40B4-BE49-F238E27FC236}">
                <a16:creationId xmlns="" xmlns:a16="http://schemas.microsoft.com/office/drawing/2014/main" id="{12E07AE1-D999-DC75-5B3B-384EAA77C118}"/>
              </a:ext>
            </a:extLst>
          </p:cNvPr>
          <p:cNvPicPr>
            <a:picLocks noChangeAspect="1"/>
          </p:cNvPicPr>
          <p:nvPr/>
        </p:nvPicPr>
        <p:blipFill rotWithShape="1">
          <a:blip r:embed="rId2">
            <a:alphaModFix amt="50000"/>
          </a:blip>
          <a:srcRect/>
          <a:stretch/>
        </p:blipFill>
        <p:spPr>
          <a:xfrm>
            <a:off x="20" y="1"/>
            <a:ext cx="12191980" cy="6857999"/>
          </a:xfrm>
          <a:prstGeom prst="rect">
            <a:avLst/>
          </a:prstGeom>
        </p:spPr>
      </p:pic>
      <p:sp>
        <p:nvSpPr>
          <p:cNvPr id="2" name="Title 1">
            <a:extLst>
              <a:ext uri="{FF2B5EF4-FFF2-40B4-BE49-F238E27FC236}">
                <a16:creationId xmlns="" xmlns:a16="http://schemas.microsoft.com/office/drawing/2014/main" id="{897F6101-5035-D1F2-6517-3E0F8EBCB223}"/>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dirty="0">
                <a:solidFill>
                  <a:srgbClr val="FFFFFF"/>
                </a:solidFill>
              </a:rPr>
              <a:t>IoT Protocols</a:t>
            </a:r>
          </a:p>
        </p:txBody>
      </p:sp>
    </p:spTree>
    <p:extLst>
      <p:ext uri="{BB962C8B-B14F-4D97-AF65-F5344CB8AC3E}">
        <p14:creationId xmlns="" xmlns:p14="http://schemas.microsoft.com/office/powerpoint/2010/main" val="2734032343"/>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2" name="Picture 4">
            <a:extLst>
              <a:ext uri="{FF2B5EF4-FFF2-40B4-BE49-F238E27FC236}">
                <a16:creationId xmlns="" xmlns:a16="http://schemas.microsoft.com/office/drawing/2014/main" id="{23257E26-47F6-E515-1740-B32DE29CDAD5}"/>
              </a:ext>
            </a:extLst>
          </p:cNvPr>
          <p:cNvPicPr>
            <a:picLocks noChangeAspect="1" noChangeArrowheads="1"/>
          </p:cNvPicPr>
          <p:nvPr/>
        </p:nvPicPr>
        <p:blipFill rotWithShape="1">
          <a:blip r:embed="rId2">
            <a:extLst>
              <a:ext uri="{28A0092B-C50C-407E-A947-70E740481C1C}">
                <a14:useLocalDpi xmlns="" xmlns:a14="http://schemas.microsoft.com/office/drawing/2010/main" val="0"/>
              </a:ext>
            </a:extLst>
          </a:blip>
          <a:srcRect r="11111"/>
          <a:stretch/>
        </p:blipFill>
        <p:spPr bwMode="auto">
          <a:xfrm>
            <a:off x="20" y="10"/>
            <a:ext cx="12191980" cy="6857990"/>
          </a:xfrm>
          <a:prstGeom prst="rect">
            <a:avLst/>
          </a:prstGeom>
          <a:noFill/>
          <a:extLst>
            <a:ext uri="{909E8E84-426E-40DD-AFC4-6F175D3DCCD1}">
              <a14:hiddenFill xmlns="" xmlns:a14="http://schemas.microsoft.com/office/drawing/2010/main">
                <a:solidFill>
                  <a:srgbClr val="FFFFFF"/>
                </a:solidFill>
              </a14:hiddenFill>
            </a:ext>
          </a:extLst>
        </p:spPr>
      </p:pic>
      <p:sp>
        <p:nvSpPr>
          <p:cNvPr id="2065" name="Rectangle 2064">
            <a:extLst>
              <a:ext uri="{FF2B5EF4-FFF2-40B4-BE49-F238E27FC236}">
                <a16:creationId xmlns="" xmlns:a16="http://schemas.microsoft.com/office/drawing/2014/main" id="{724CD679-7405-4CD3-A92A-9469F279A59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bwMode="ltGray">
          <a:xfrm>
            <a:off x="336884" y="321176"/>
            <a:ext cx="5735590"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FD950B54-859B-8D75-2BAC-5E0B144CE8B5}"/>
              </a:ext>
            </a:extLst>
          </p:cNvPr>
          <p:cNvSpPr>
            <a:spLocks noGrp="1"/>
          </p:cNvSpPr>
          <p:nvPr>
            <p:ph type="title"/>
          </p:nvPr>
        </p:nvSpPr>
        <p:spPr>
          <a:xfrm>
            <a:off x="594805" y="640263"/>
            <a:ext cx="5221266" cy="1344975"/>
          </a:xfrm>
        </p:spPr>
        <p:txBody>
          <a:bodyPr>
            <a:normAutofit fontScale="90000"/>
          </a:bodyPr>
          <a:lstStyle/>
          <a:p>
            <a:r>
              <a:rPr lang="en-IN" sz="3700"/>
              <a:t>Message Queue Telemetry Transport (MQTT) </a:t>
            </a:r>
          </a:p>
        </p:txBody>
      </p:sp>
      <p:sp>
        <p:nvSpPr>
          <p:cNvPr id="3" name="Content Placeholder 2">
            <a:extLst>
              <a:ext uri="{FF2B5EF4-FFF2-40B4-BE49-F238E27FC236}">
                <a16:creationId xmlns="" xmlns:a16="http://schemas.microsoft.com/office/drawing/2014/main" id="{75502876-10DD-650D-647E-38764CDBC987}"/>
              </a:ext>
            </a:extLst>
          </p:cNvPr>
          <p:cNvSpPr>
            <a:spLocks noGrp="1"/>
          </p:cNvSpPr>
          <p:nvPr>
            <p:ph sz="quarter" idx="1"/>
          </p:nvPr>
        </p:nvSpPr>
        <p:spPr>
          <a:xfrm>
            <a:off x="594110" y="2121763"/>
            <a:ext cx="5235490" cy="3773010"/>
          </a:xfrm>
        </p:spPr>
        <p:txBody>
          <a:bodyPr>
            <a:normAutofit/>
          </a:bodyPr>
          <a:lstStyle/>
          <a:p>
            <a:pPr marL="0" indent="0">
              <a:buNone/>
            </a:pPr>
            <a:r>
              <a:rPr lang="en-GB" sz="2400" dirty="0"/>
              <a:t>Designed to be lightweight, so it can work in very low bandwidth networks, MQTT allows communication between nodes in both reliable and unreliable networks. MQTT follows a publish/subscribe architecture, meaning that there are nodes (brokers) that make the information available, while others (clients) can read the available information after subscribing by accessing the corresponding URL.</a:t>
            </a:r>
            <a:endParaRPr lang="en-IN" sz="2400" dirty="0"/>
          </a:p>
        </p:txBody>
      </p:sp>
    </p:spTree>
    <p:extLst>
      <p:ext uri="{BB962C8B-B14F-4D97-AF65-F5344CB8AC3E}">
        <p14:creationId xmlns="" xmlns:p14="http://schemas.microsoft.com/office/powerpoint/2010/main" val="11343791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 xmlns:a16="http://schemas.microsoft.com/office/drawing/2014/main" id="{D80518E5-0C64-1080-EC2D-A4A8142E8C8F}"/>
              </a:ext>
            </a:extLst>
          </p:cNvPr>
          <p:cNvPicPr>
            <a:picLocks noChangeAspect="1"/>
          </p:cNvPicPr>
          <p:nvPr/>
        </p:nvPicPr>
        <p:blipFill>
          <a:blip r:embed="rId2"/>
          <a:stretch>
            <a:fillRect/>
          </a:stretch>
        </p:blipFill>
        <p:spPr>
          <a:xfrm>
            <a:off x="1597235" y="3256160"/>
            <a:ext cx="8997529" cy="2811728"/>
          </a:xfrm>
          <a:prstGeom prst="rect">
            <a:avLst/>
          </a:prstGeom>
        </p:spPr>
      </p:pic>
      <p:sp>
        <p:nvSpPr>
          <p:cNvPr id="3" name="TextBox 2">
            <a:extLst>
              <a:ext uri="{FF2B5EF4-FFF2-40B4-BE49-F238E27FC236}">
                <a16:creationId xmlns="" xmlns:a16="http://schemas.microsoft.com/office/drawing/2014/main" id="{8925870D-156D-E3CB-6664-DB107F8920BC}"/>
              </a:ext>
            </a:extLst>
          </p:cNvPr>
          <p:cNvSpPr txBox="1"/>
          <p:nvPr/>
        </p:nvSpPr>
        <p:spPr>
          <a:xfrm>
            <a:off x="1462087" y="626317"/>
            <a:ext cx="9267825" cy="2308324"/>
          </a:xfrm>
          <a:prstGeom prst="rect">
            <a:avLst/>
          </a:prstGeom>
          <a:noFill/>
        </p:spPr>
        <p:txBody>
          <a:bodyPr wrap="square" rtlCol="0">
            <a:spAutoFit/>
          </a:bodyPr>
          <a:lstStyle/>
          <a:p>
            <a:r>
              <a:rPr lang="en-GB" sz="2400" dirty="0"/>
              <a:t>A use case of MQTT is in a smart factory where there are temperature sensors installed along with the production plant. The installed sensors will connect to the MQTT broker and will publish the data within sensor topics. Afterward, the MQTT clients, which can be of several types and quantities, will subscribe to the same topic in order to read the temperature data.</a:t>
            </a:r>
            <a:endParaRPr lang="en-IN" sz="2400" dirty="0"/>
          </a:p>
        </p:txBody>
      </p:sp>
    </p:spTree>
    <p:extLst>
      <p:ext uri="{BB962C8B-B14F-4D97-AF65-F5344CB8AC3E}">
        <p14:creationId xmlns="" xmlns:p14="http://schemas.microsoft.com/office/powerpoint/2010/main" val="7704432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descr="A close-up of a person typing on a keyboard&#10;&#10;Description automatically generated with medium confidence">
            <a:extLst>
              <a:ext uri="{FF2B5EF4-FFF2-40B4-BE49-F238E27FC236}">
                <a16:creationId xmlns="" xmlns:a16="http://schemas.microsoft.com/office/drawing/2014/main" id="{F29F3F93-9BC9-7401-3FE5-63E7942B2D44}"/>
              </a:ext>
            </a:extLst>
          </p:cNvPr>
          <p:cNvPicPr>
            <a:picLocks noChangeAspect="1" noChangeArrowheads="1"/>
          </p:cNvPicPr>
          <p:nvPr/>
        </p:nvPicPr>
        <p:blipFill rotWithShape="1">
          <a:blip r:embed="rId2">
            <a:extLst>
              <a:ext uri="{28A0092B-C50C-407E-A947-70E740481C1C}">
                <a14:useLocalDpi xmlns="" xmlns:a14="http://schemas.microsoft.com/office/drawing/2010/main" val="0"/>
              </a:ext>
            </a:extLst>
          </a:blip>
          <a:srcRect t="9091" r="9091"/>
          <a:stretch/>
        </p:blipFill>
        <p:spPr bwMode="auto">
          <a:xfrm>
            <a:off x="0" y="0"/>
            <a:ext cx="12192000" cy="6856413"/>
          </a:xfrm>
          <a:prstGeom prst="rect">
            <a:avLst/>
          </a:prstGeom>
          <a:noFill/>
          <a:extLst>
            <a:ext uri="{909E8E84-426E-40DD-AFC4-6F175D3DCCD1}">
              <a14:hiddenFill xmlns="" xmlns:a14="http://schemas.microsoft.com/office/drawing/2010/main">
                <a:solidFill>
                  <a:srgbClr val="FFFFFF"/>
                </a:solidFill>
              </a14:hiddenFill>
            </a:ext>
          </a:extLst>
        </p:spPr>
      </p:pic>
      <p:sp>
        <p:nvSpPr>
          <p:cNvPr id="3079" name="Rectangle 3078">
            <a:extLst>
              <a:ext uri="{FF2B5EF4-FFF2-40B4-BE49-F238E27FC236}">
                <a16:creationId xmlns="" xmlns:a16="http://schemas.microsoft.com/office/drawing/2014/main" id="{724CD679-7405-4CD3-A92A-9469F279A59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bwMode="ltGray">
          <a:xfrm>
            <a:off x="336884" y="321176"/>
            <a:ext cx="5735590"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7D0EB3DD-C1CB-EDB4-862F-764A6F8DE9BE}"/>
              </a:ext>
            </a:extLst>
          </p:cNvPr>
          <p:cNvSpPr>
            <a:spLocks noGrp="1"/>
          </p:cNvSpPr>
          <p:nvPr>
            <p:ph type="title"/>
          </p:nvPr>
        </p:nvSpPr>
        <p:spPr>
          <a:xfrm>
            <a:off x="594805" y="640263"/>
            <a:ext cx="5221266" cy="1344975"/>
          </a:xfrm>
        </p:spPr>
        <p:txBody>
          <a:bodyPr>
            <a:normAutofit fontScale="90000"/>
          </a:bodyPr>
          <a:lstStyle/>
          <a:p>
            <a:r>
              <a:rPr lang="en-IN" sz="4000" dirty="0" err="1"/>
              <a:t>HyperText</a:t>
            </a:r>
            <a:r>
              <a:rPr lang="en-IN" sz="4000" dirty="0"/>
              <a:t> Transfer Protocol (HTTP)</a:t>
            </a:r>
          </a:p>
        </p:txBody>
      </p:sp>
      <p:sp>
        <p:nvSpPr>
          <p:cNvPr id="3" name="Content Placeholder 2">
            <a:extLst>
              <a:ext uri="{FF2B5EF4-FFF2-40B4-BE49-F238E27FC236}">
                <a16:creationId xmlns="" xmlns:a16="http://schemas.microsoft.com/office/drawing/2014/main" id="{65F4804F-8F69-8373-80B3-A2ED2BB6E18F}"/>
              </a:ext>
            </a:extLst>
          </p:cNvPr>
          <p:cNvSpPr>
            <a:spLocks noGrp="1"/>
          </p:cNvSpPr>
          <p:nvPr>
            <p:ph sz="quarter" idx="1"/>
          </p:nvPr>
        </p:nvSpPr>
        <p:spPr>
          <a:xfrm>
            <a:off x="594110" y="2121763"/>
            <a:ext cx="5235490" cy="3773010"/>
          </a:xfrm>
        </p:spPr>
        <p:txBody>
          <a:bodyPr>
            <a:normAutofit/>
          </a:bodyPr>
          <a:lstStyle/>
          <a:p>
            <a:pPr marL="0" indent="0" algn="just">
              <a:buNone/>
            </a:pPr>
            <a:r>
              <a:rPr lang="en-GB" sz="2000" b="0" i="0" dirty="0">
                <a:solidFill>
                  <a:srgbClr val="333333"/>
                </a:solidFill>
                <a:effectLst/>
              </a:rPr>
              <a:t>The Hypertext Transfer Protocol (HTTP) is application-level protocol for collaborative, distributed, hypermedia information systems. It is the data communication protocol used to establish communication between client and server.</a:t>
            </a:r>
          </a:p>
          <a:p>
            <a:pPr marL="0" indent="0" algn="just">
              <a:buNone/>
            </a:pPr>
            <a:r>
              <a:rPr lang="en-GB" sz="2000" b="0" i="0" dirty="0">
                <a:solidFill>
                  <a:srgbClr val="333333"/>
                </a:solidFill>
                <a:effectLst/>
              </a:rPr>
              <a:t>HTTP is TCP/IP based communication protocol, which is used to deliver the data like image files, query results, HTML files etc on the World Wide Web (WWW) with the default port is TCP 80. It provides the standardized way for computers to communicate with each other</a:t>
            </a:r>
            <a:r>
              <a:rPr lang="en-GB" sz="1400" b="0" i="0" dirty="0">
                <a:solidFill>
                  <a:srgbClr val="333333"/>
                </a:solidFill>
                <a:effectLst/>
              </a:rPr>
              <a:t>.</a:t>
            </a:r>
          </a:p>
        </p:txBody>
      </p:sp>
    </p:spTree>
    <p:extLst>
      <p:ext uri="{BB962C8B-B14F-4D97-AF65-F5344CB8AC3E}">
        <p14:creationId xmlns="" xmlns:p14="http://schemas.microsoft.com/office/powerpoint/2010/main" val="41596291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824D93D7-629C-009C-37EF-BAF09B65650F}"/>
              </a:ext>
            </a:extLst>
          </p:cNvPr>
          <p:cNvSpPr txBox="1"/>
          <p:nvPr/>
        </p:nvSpPr>
        <p:spPr>
          <a:xfrm>
            <a:off x="954832" y="1582340"/>
            <a:ext cx="5655517" cy="3693319"/>
          </a:xfrm>
          <a:prstGeom prst="rect">
            <a:avLst/>
          </a:prstGeom>
          <a:noFill/>
        </p:spPr>
        <p:txBody>
          <a:bodyPr wrap="square" rtlCol="0">
            <a:spAutoFit/>
          </a:bodyPr>
          <a:lstStyle/>
          <a:p>
            <a:r>
              <a:rPr lang="en-GB" dirty="0"/>
              <a:t>The Basic Characteristics of HTTP (Hyper Text Transfer Protocol):</a:t>
            </a:r>
          </a:p>
          <a:p>
            <a:pPr marL="285750" indent="-285750">
              <a:buFont typeface="Arial" panose="020B0604020202020204" pitchFamily="34" charset="0"/>
              <a:buChar char="•"/>
            </a:pPr>
            <a:r>
              <a:rPr lang="en-GB" dirty="0"/>
              <a:t>It is the protocol that allows web servers and browsers to exchange data over the web.</a:t>
            </a:r>
          </a:p>
          <a:p>
            <a:pPr marL="285750" indent="-285750">
              <a:buFont typeface="Arial" panose="020B0604020202020204" pitchFamily="34" charset="0"/>
              <a:buChar char="•"/>
            </a:pPr>
            <a:r>
              <a:rPr lang="en-GB" dirty="0"/>
              <a:t>It is a request response protocol.</a:t>
            </a:r>
          </a:p>
          <a:p>
            <a:pPr marL="285750" indent="-285750">
              <a:buFont typeface="Arial" panose="020B0604020202020204" pitchFamily="34" charset="0"/>
              <a:buChar char="•"/>
            </a:pPr>
            <a:r>
              <a:rPr lang="en-GB" dirty="0"/>
              <a:t>It uses the reliable TCP connections by default on TCP port 80.</a:t>
            </a:r>
          </a:p>
          <a:p>
            <a:pPr marL="285750" indent="-285750">
              <a:buFont typeface="Arial" panose="020B0604020202020204" pitchFamily="34" charset="0"/>
              <a:buChar char="•"/>
            </a:pPr>
            <a:r>
              <a:rPr lang="en-GB" dirty="0"/>
              <a:t>It is stateless means each request is considered as the new request. In other words, server doesn't recognize the user by default.</a:t>
            </a:r>
          </a:p>
          <a:p>
            <a:endParaRPr lang="en-GB" b="0" i="0" dirty="0">
              <a:solidFill>
                <a:srgbClr val="333333"/>
              </a:solidFill>
              <a:effectLst/>
              <a:latin typeface="inter-regular"/>
            </a:endParaRPr>
          </a:p>
          <a:p>
            <a:r>
              <a:rPr lang="en-GB" b="0" i="0" dirty="0">
                <a:solidFill>
                  <a:srgbClr val="333333"/>
                </a:solidFill>
                <a:effectLst/>
                <a:latin typeface="inter-regular"/>
              </a:rPr>
              <a:t>The diagram represents the basic architecture of web application and depicts where HTTP stands.</a:t>
            </a:r>
            <a:endParaRPr lang="en-GB" dirty="0"/>
          </a:p>
        </p:txBody>
      </p:sp>
      <p:pic>
        <p:nvPicPr>
          <p:cNvPr id="4098" name="Picture 2">
            <a:extLst>
              <a:ext uri="{FF2B5EF4-FFF2-40B4-BE49-F238E27FC236}">
                <a16:creationId xmlns="" xmlns:a16="http://schemas.microsoft.com/office/drawing/2014/main" id="{0FB57E83-071F-21F3-E3F8-F3BAE49131CB}"/>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7806223" y="796178"/>
            <a:ext cx="3771900" cy="2105025"/>
          </a:xfrm>
          <a:prstGeom prst="rect">
            <a:avLst/>
          </a:prstGeom>
          <a:noFill/>
          <a:extLst>
            <a:ext uri="{909E8E84-426E-40DD-AFC4-6F175D3DCCD1}">
              <a14:hiddenFill xmlns="" xmlns:a14="http://schemas.microsoft.com/office/drawing/2010/main">
                <a:solidFill>
                  <a:srgbClr val="FFFFFF"/>
                </a:solidFill>
              </a14:hiddenFill>
            </a:ext>
          </a:extLst>
        </p:spPr>
      </p:pic>
      <p:pic>
        <p:nvPicPr>
          <p:cNvPr id="4100" name="Picture 4">
            <a:extLst>
              <a:ext uri="{FF2B5EF4-FFF2-40B4-BE49-F238E27FC236}">
                <a16:creationId xmlns="" xmlns:a16="http://schemas.microsoft.com/office/drawing/2014/main" id="{D4CEF367-F487-8346-E0FA-3470DC728516}"/>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257473" y="3183828"/>
            <a:ext cx="2869399" cy="329808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8723554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8" name="Picture 4" descr="Graphical user interface&#10;&#10;Description automatically generated">
            <a:extLst>
              <a:ext uri="{FF2B5EF4-FFF2-40B4-BE49-F238E27FC236}">
                <a16:creationId xmlns="" xmlns:a16="http://schemas.microsoft.com/office/drawing/2014/main" id="{FB1315A5-4601-5FC6-7C77-BD3638993D88}"/>
              </a:ext>
            </a:extLst>
          </p:cNvPr>
          <p:cNvPicPr>
            <a:picLocks noChangeAspect="1" noChangeArrowheads="1"/>
          </p:cNvPicPr>
          <p:nvPr/>
        </p:nvPicPr>
        <p:blipFill rotWithShape="1">
          <a:blip r:embed="rId2">
            <a:extLst>
              <a:ext uri="{28A0092B-C50C-407E-A947-70E740481C1C}">
                <a14:useLocalDpi xmlns="" xmlns:a14="http://schemas.microsoft.com/office/drawing/2010/main" val="0"/>
              </a:ext>
            </a:extLst>
          </a:blip>
          <a:srcRect t="9091" r="9091"/>
          <a:stretch/>
        </p:blipFill>
        <p:spPr bwMode="auto">
          <a:xfrm>
            <a:off x="0" y="0"/>
            <a:ext cx="12192000" cy="6856413"/>
          </a:xfrm>
          <a:prstGeom prst="rect">
            <a:avLst/>
          </a:prstGeom>
          <a:noFill/>
          <a:extLst>
            <a:ext uri="{909E8E84-426E-40DD-AFC4-6F175D3DCCD1}">
              <a14:hiddenFill xmlns="" xmlns:a14="http://schemas.microsoft.com/office/drawing/2010/main">
                <a:solidFill>
                  <a:srgbClr val="FFFFFF"/>
                </a:solidFill>
              </a14:hiddenFill>
            </a:ext>
          </a:extLst>
        </p:spPr>
      </p:pic>
      <p:sp>
        <p:nvSpPr>
          <p:cNvPr id="1036" name="Rectangle 1035">
            <a:extLst>
              <a:ext uri="{FF2B5EF4-FFF2-40B4-BE49-F238E27FC236}">
                <a16:creationId xmlns="" xmlns:a16="http://schemas.microsoft.com/office/drawing/2014/main" id="{86C7B4A1-154A-4DF0-AC46-F88D75A2E0F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bwMode="ltGray">
          <a:xfrm>
            <a:off x="336884" y="321176"/>
            <a:ext cx="7197772"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2F5B11FC-4D64-DE01-3BD3-5A1CDA086589}"/>
              </a:ext>
            </a:extLst>
          </p:cNvPr>
          <p:cNvSpPr>
            <a:spLocks noGrp="1"/>
          </p:cNvSpPr>
          <p:nvPr>
            <p:ph type="title"/>
          </p:nvPr>
        </p:nvSpPr>
        <p:spPr>
          <a:xfrm>
            <a:off x="594804" y="640263"/>
            <a:ext cx="6619811" cy="1344975"/>
          </a:xfrm>
        </p:spPr>
        <p:txBody>
          <a:bodyPr>
            <a:normAutofit fontScale="90000"/>
          </a:bodyPr>
          <a:lstStyle/>
          <a:p>
            <a:r>
              <a:rPr lang="en-IN" sz="4000" dirty="0"/>
              <a:t>Constrained Application Protocol (CoAP)</a:t>
            </a:r>
          </a:p>
        </p:txBody>
      </p:sp>
      <p:sp>
        <p:nvSpPr>
          <p:cNvPr id="3" name="Content Placeholder 2">
            <a:extLst>
              <a:ext uri="{FF2B5EF4-FFF2-40B4-BE49-F238E27FC236}">
                <a16:creationId xmlns="" xmlns:a16="http://schemas.microsoft.com/office/drawing/2014/main" id="{B9AACD88-EE49-46F0-9356-8452BDE1FC5E}"/>
              </a:ext>
            </a:extLst>
          </p:cNvPr>
          <p:cNvSpPr>
            <a:spLocks noGrp="1"/>
          </p:cNvSpPr>
          <p:nvPr>
            <p:ph sz="quarter" idx="1"/>
          </p:nvPr>
        </p:nvSpPr>
        <p:spPr>
          <a:xfrm>
            <a:off x="594109" y="2121763"/>
            <a:ext cx="6620505" cy="3773010"/>
          </a:xfrm>
        </p:spPr>
        <p:txBody>
          <a:bodyPr>
            <a:normAutofit/>
          </a:bodyPr>
          <a:lstStyle/>
          <a:p>
            <a:pPr marL="0" indent="0">
              <a:buNone/>
            </a:pPr>
            <a:r>
              <a:rPr lang="en-GB" sz="2200" dirty="0"/>
              <a:t>CoAP is a web transfer protocol to be used with limited networks with low bandwidth and low availability. It follows a client/server architecture and is built similarly to HTTP, supporting the REST model: servers make resources available with an URL, and clients can make requests of types GET, POST, PUT and DELETE.</a:t>
            </a:r>
          </a:p>
          <a:p>
            <a:pPr marL="0" indent="0">
              <a:buNone/>
            </a:pPr>
            <a:r>
              <a:rPr lang="en-GB" sz="2200" dirty="0"/>
              <a:t>The CoAP communication links are 1:1 and UDP-based, so the delivery is not guaranteed. CoAP is made to work in highly congested networks, where nodes do not have a lot of intelligence and are not always working. </a:t>
            </a:r>
            <a:endParaRPr lang="en-IN" sz="2200" dirty="0"/>
          </a:p>
        </p:txBody>
      </p:sp>
    </p:spTree>
    <p:extLst>
      <p:ext uri="{BB962C8B-B14F-4D97-AF65-F5344CB8AC3E}">
        <p14:creationId xmlns="" xmlns:p14="http://schemas.microsoft.com/office/powerpoint/2010/main" val="38119334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C655CA5-3494-162D-7908-777A4624F324}"/>
              </a:ext>
            </a:extLst>
          </p:cNvPr>
          <p:cNvSpPr>
            <a:spLocks noGrp="1"/>
          </p:cNvSpPr>
          <p:nvPr>
            <p:ph type="title"/>
          </p:nvPr>
        </p:nvSpPr>
        <p:spPr>
          <a:xfrm>
            <a:off x="4965430" y="629268"/>
            <a:ext cx="6586491" cy="1286160"/>
          </a:xfrm>
        </p:spPr>
        <p:txBody>
          <a:bodyPr anchor="b">
            <a:normAutofit/>
          </a:bodyPr>
          <a:lstStyle/>
          <a:p>
            <a:r>
              <a:rPr lang="en-IN" dirty="0"/>
              <a:t>IOT : Internet of Things</a:t>
            </a:r>
          </a:p>
        </p:txBody>
      </p:sp>
      <p:sp>
        <p:nvSpPr>
          <p:cNvPr id="3" name="Content Placeholder 2">
            <a:extLst>
              <a:ext uri="{FF2B5EF4-FFF2-40B4-BE49-F238E27FC236}">
                <a16:creationId xmlns="" xmlns:a16="http://schemas.microsoft.com/office/drawing/2014/main" id="{11720B1F-7293-3BDF-7363-94E22AD60CEA}"/>
              </a:ext>
            </a:extLst>
          </p:cNvPr>
          <p:cNvSpPr>
            <a:spLocks noGrp="1"/>
          </p:cNvSpPr>
          <p:nvPr>
            <p:ph sz="quarter" idx="1"/>
          </p:nvPr>
        </p:nvSpPr>
        <p:spPr>
          <a:xfrm>
            <a:off x="4965431" y="2438400"/>
            <a:ext cx="6586489" cy="3785419"/>
          </a:xfrm>
        </p:spPr>
        <p:txBody>
          <a:bodyPr>
            <a:normAutofit/>
          </a:bodyPr>
          <a:lstStyle/>
          <a:p>
            <a:r>
              <a:rPr lang="en-GB" sz="2000" dirty="0"/>
              <a:t>THE Internet of Things (IoT) is an emerging communication paradigm that aims at connecting different kinds of objects to the Internet, in order to harvest data generated by sensors, remotely control appliances and machines, monitor environments, vehicles, and buildings, and so on</a:t>
            </a:r>
          </a:p>
          <a:p>
            <a:r>
              <a:rPr lang="en-GB" sz="2000" dirty="0"/>
              <a:t>IoT allows objects to be sensed and controlled remotely across existing network infrastructure, creating opportunities for more direct integration between the physical world and computer-based systems, and resulting in improved efficiency, accuracy and economic benefit. </a:t>
            </a:r>
            <a:endParaRPr lang="en-IN" sz="2000" dirty="0"/>
          </a:p>
        </p:txBody>
      </p:sp>
      <p:pic>
        <p:nvPicPr>
          <p:cNvPr id="5" name="Picture 4">
            <a:extLst>
              <a:ext uri="{FF2B5EF4-FFF2-40B4-BE49-F238E27FC236}">
                <a16:creationId xmlns="" xmlns:a16="http://schemas.microsoft.com/office/drawing/2014/main" id="{324EF388-6AB4-3AA9-0074-97C3DFCD0F9C}"/>
              </a:ext>
            </a:extLst>
          </p:cNvPr>
          <p:cNvPicPr>
            <a:picLocks noChangeAspect="1"/>
          </p:cNvPicPr>
          <p:nvPr/>
        </p:nvPicPr>
        <p:blipFill rotWithShape="1">
          <a:blip r:embed="rId2"/>
          <a:srcRect l="13521" r="48458"/>
          <a:stretch/>
        </p:blipFill>
        <p:spPr>
          <a:xfrm>
            <a:off x="20" y="10"/>
            <a:ext cx="4635571" cy="6857990"/>
          </a:xfrm>
          <a:prstGeom prst="rect">
            <a:avLst/>
          </a:prstGeom>
          <a:effectLst/>
        </p:spPr>
      </p:pic>
      <p:cxnSp>
        <p:nvCxnSpPr>
          <p:cNvPr id="9" name="Straight Connector 8">
            <a:extLst>
              <a:ext uri="{FF2B5EF4-FFF2-40B4-BE49-F238E27FC236}">
                <a16:creationId xmlns="" xmlns:a16="http://schemas.microsoft.com/office/drawing/2014/main" id="{A7F400EE-A8A5-48AF-B4D6-291B52C6F0B0}"/>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5080934" y="2115117"/>
            <a:ext cx="6309360" cy="0"/>
          </a:xfrm>
          <a:prstGeom prst="line">
            <a:avLst/>
          </a:prstGeom>
          <a:ln w="19050">
            <a:solidFill>
              <a:srgbClr val="81F9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22639029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33" name="Rectangle 5130">
            <a:extLst>
              <a:ext uri="{FF2B5EF4-FFF2-40B4-BE49-F238E27FC236}">
                <a16:creationId xmlns="" xmlns:a16="http://schemas.microsoft.com/office/drawing/2014/main" id="{A4AC5506-6312-4701-8D3C-40187889A94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4A3500DC-F0C9-A630-BD38-1EB2334287B6}"/>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CoAP vs MQTT</a:t>
            </a:r>
          </a:p>
        </p:txBody>
      </p:sp>
      <p:pic>
        <p:nvPicPr>
          <p:cNvPr id="5126" name="Picture 6">
            <a:extLst>
              <a:ext uri="{FF2B5EF4-FFF2-40B4-BE49-F238E27FC236}">
                <a16:creationId xmlns="" xmlns:a16="http://schemas.microsoft.com/office/drawing/2014/main" id="{28E853F8-C4F4-ED66-58AE-F9D03BC2C1CE}"/>
              </a:ext>
            </a:extLst>
          </p:cNvPr>
          <p:cNvPicPr>
            <a:picLocks noGrp="1" noChangeAspect="1" noChangeArrowheads="1"/>
          </p:cNvPicPr>
          <p:nvPr>
            <p:ph sz="quarter" idx="1"/>
          </p:nvPr>
        </p:nvPicPr>
        <p:blipFill>
          <a:blip r:embed="rId2">
            <a:extLst>
              <a:ext uri="{28A0092B-C50C-407E-A947-70E740481C1C}">
                <a14:useLocalDpi xmlns="" xmlns:a14="http://schemas.microsoft.com/office/drawing/2010/main" val="0"/>
              </a:ext>
            </a:extLst>
          </a:blip>
          <a:stretch>
            <a:fillRect/>
          </a:stretch>
        </p:blipFill>
        <p:spPr bwMode="auto">
          <a:xfrm>
            <a:off x="2434167" y="1675227"/>
            <a:ext cx="7323665" cy="4394199"/>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16120212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 xmlns:a16="http://schemas.microsoft.com/office/drawing/2014/main" id="{32BC26D8-82FB-445E-AA49-62A77D7C1EE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 xmlns:a16="http://schemas.microsoft.com/office/drawing/2014/main" id="{CB44330D-EA18-4254-AA95-EB49948539B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Table 1">
            <a:extLst>
              <a:ext uri="{FF2B5EF4-FFF2-40B4-BE49-F238E27FC236}">
                <a16:creationId xmlns="" xmlns:a16="http://schemas.microsoft.com/office/drawing/2014/main" id="{A9490358-0000-242A-064F-502C9EF57273}"/>
              </a:ext>
            </a:extLst>
          </p:cNvPr>
          <p:cNvGraphicFramePr>
            <a:graphicFrameLocks noGrp="1"/>
          </p:cNvGraphicFramePr>
          <p:nvPr>
            <p:extLst>
              <p:ext uri="{D42A27DB-BD31-4B8C-83A1-F6EECF244321}">
                <p14:modId xmlns="" xmlns:p14="http://schemas.microsoft.com/office/powerpoint/2010/main" val="2205784748"/>
              </p:ext>
            </p:extLst>
          </p:nvPr>
        </p:nvGraphicFramePr>
        <p:xfrm>
          <a:off x="694254" y="643467"/>
          <a:ext cx="10803493" cy="5571067"/>
        </p:xfrm>
        <a:graphic>
          <a:graphicData uri="http://schemas.openxmlformats.org/drawingml/2006/table">
            <a:tbl>
              <a:tblPr firstRow="1" bandRow="1">
                <a:solidFill>
                  <a:srgbClr val="F7F7F7"/>
                </a:solidFill>
                <a:tableStyleId>{5C22544A-7EE6-4342-B048-85BDC9FD1C3A}</a:tableStyleId>
              </a:tblPr>
              <a:tblGrid>
                <a:gridCol w="5445040">
                  <a:extLst>
                    <a:ext uri="{9D8B030D-6E8A-4147-A177-3AD203B41FA5}">
                      <a16:colId xmlns="" xmlns:a16="http://schemas.microsoft.com/office/drawing/2014/main" val="2050092972"/>
                    </a:ext>
                  </a:extLst>
                </a:gridCol>
                <a:gridCol w="5358453">
                  <a:extLst>
                    <a:ext uri="{9D8B030D-6E8A-4147-A177-3AD203B41FA5}">
                      <a16:colId xmlns="" xmlns:a16="http://schemas.microsoft.com/office/drawing/2014/main" val="2120098240"/>
                    </a:ext>
                  </a:extLst>
                </a:gridCol>
              </a:tblGrid>
              <a:tr h="675413">
                <a:tc>
                  <a:txBody>
                    <a:bodyPr/>
                    <a:lstStyle/>
                    <a:p>
                      <a:pPr algn="ctr"/>
                      <a:r>
                        <a:rPr lang="en-IN" sz="2100" b="1" cap="all" spc="60">
                          <a:solidFill>
                            <a:schemeClr val="tx1"/>
                          </a:solidFill>
                        </a:rPr>
                        <a:t>CoAP</a:t>
                      </a:r>
                    </a:p>
                  </a:txBody>
                  <a:tcPr marL="154442" marR="154442" marT="154442" marB="154442">
                    <a:lnL w="12700" cmpd="sng">
                      <a:noFill/>
                    </a:lnL>
                    <a:lnR w="12700" cmpd="sng">
                      <a:noFill/>
                    </a:lnR>
                    <a:lnT w="12700" cmpd="sng">
                      <a:noFill/>
                    </a:lnT>
                    <a:lnB w="38100" cmpd="sng">
                      <a:noFill/>
                    </a:lnB>
                    <a:noFill/>
                  </a:tcPr>
                </a:tc>
                <a:tc>
                  <a:txBody>
                    <a:bodyPr/>
                    <a:lstStyle/>
                    <a:p>
                      <a:pPr algn="ctr"/>
                      <a:r>
                        <a:rPr lang="en-IN" sz="2100" b="1" cap="all" spc="60">
                          <a:solidFill>
                            <a:schemeClr val="tx1"/>
                          </a:solidFill>
                        </a:rPr>
                        <a:t>MQTT</a:t>
                      </a:r>
                    </a:p>
                  </a:txBody>
                  <a:tcPr marL="154442" marR="154442" marT="154442" marB="154442">
                    <a:lnL w="12700" cmpd="sng">
                      <a:noFill/>
                    </a:lnL>
                    <a:lnR w="12700" cmpd="sng">
                      <a:noFill/>
                    </a:lnR>
                    <a:lnT w="12700" cmpd="sng">
                      <a:noFill/>
                    </a:lnT>
                    <a:lnB w="38100" cmpd="sng">
                      <a:noFill/>
                    </a:lnB>
                    <a:noFill/>
                  </a:tcPr>
                </a:tc>
                <a:extLst>
                  <a:ext uri="{0D108BD9-81ED-4DB2-BD59-A6C34878D82A}">
                    <a16:rowId xmlns="" xmlns:a16="http://schemas.microsoft.com/office/drawing/2014/main" val="3755679575"/>
                  </a:ext>
                </a:extLst>
              </a:tr>
              <a:tr h="848228">
                <a:tc>
                  <a:txBody>
                    <a:bodyPr/>
                    <a:lstStyle/>
                    <a:p>
                      <a:pPr marL="342900" indent="-342900" algn="l">
                        <a:buFont typeface="Arial" panose="020B0604020202020204" pitchFamily="34" charset="0"/>
                        <a:buChar char="•"/>
                      </a:pPr>
                      <a:r>
                        <a:rPr lang="en-IN" sz="2100" cap="none" spc="0">
                          <a:solidFill>
                            <a:schemeClr val="tx1"/>
                          </a:solidFill>
                        </a:rPr>
                        <a:t>Uses requests and responses</a:t>
                      </a:r>
                    </a:p>
                  </a:txBody>
                  <a:tcPr marL="102961" marR="102961" marT="51481" marB="102961">
                    <a:lnL w="12700" cmpd="sng">
                      <a:noFill/>
                      <a:prstDash val="solid"/>
                    </a:lnL>
                    <a:lnR w="12700" cmpd="sng">
                      <a:noFill/>
                      <a:prstDash val="solid"/>
                    </a:lnR>
                    <a:lnT w="38100" cmpd="sng">
                      <a:noFill/>
                    </a:lnT>
                    <a:lnB w="12700" cmpd="sng">
                      <a:noFill/>
                      <a:prstDash val="solid"/>
                    </a:lnB>
                    <a:solidFill>
                      <a:srgbClr val="F7F7F7"/>
                    </a:solidFill>
                  </a:tcPr>
                </a:tc>
                <a:tc>
                  <a:txBody>
                    <a:bodyPr/>
                    <a:lstStyle/>
                    <a:p>
                      <a:pPr marL="342900" indent="-342900" algn="l">
                        <a:buFont typeface="Arial" panose="020B0604020202020204" pitchFamily="34" charset="0"/>
                        <a:buChar char="•"/>
                      </a:pPr>
                      <a:r>
                        <a:rPr lang="en-GB" sz="2100" cap="none" spc="0">
                          <a:solidFill>
                            <a:schemeClr val="tx1"/>
                          </a:solidFill>
                        </a:rPr>
                        <a:t>This model has publishers and subscribers as main participants</a:t>
                      </a:r>
                      <a:endParaRPr lang="en-IN" sz="2100" cap="none" spc="0">
                        <a:solidFill>
                          <a:schemeClr val="tx1"/>
                        </a:solidFill>
                      </a:endParaRPr>
                    </a:p>
                  </a:txBody>
                  <a:tcPr marL="102961" marR="102961" marT="51481" marB="102961">
                    <a:lnL w="12700" cmpd="sng">
                      <a:noFill/>
                      <a:prstDash val="solid"/>
                    </a:lnL>
                    <a:lnR w="12700" cmpd="sng">
                      <a:noFill/>
                      <a:prstDash val="solid"/>
                    </a:lnR>
                    <a:lnT w="38100" cmpd="sng">
                      <a:noFill/>
                    </a:lnT>
                    <a:lnB w="12700" cmpd="sng">
                      <a:noFill/>
                      <a:prstDash val="solid"/>
                    </a:lnB>
                    <a:solidFill>
                      <a:srgbClr val="F7F7F7"/>
                    </a:solidFill>
                  </a:tcPr>
                </a:tc>
                <a:extLst>
                  <a:ext uri="{0D108BD9-81ED-4DB2-BD59-A6C34878D82A}">
                    <a16:rowId xmlns="" xmlns:a16="http://schemas.microsoft.com/office/drawing/2014/main" val="191805289"/>
                  </a:ext>
                </a:extLst>
              </a:tr>
              <a:tr h="1175485">
                <a:tc>
                  <a:txBody>
                    <a:bodyPr/>
                    <a:lstStyle/>
                    <a:p>
                      <a:pPr marL="342900" indent="-342900" algn="l">
                        <a:buFont typeface="Arial" panose="020B0604020202020204" pitchFamily="34" charset="0"/>
                        <a:buChar char="•"/>
                      </a:pPr>
                      <a:r>
                        <a:rPr lang="en-GB" sz="2100" cap="none" spc="0">
                          <a:solidFill>
                            <a:schemeClr val="tx1"/>
                          </a:solidFill>
                        </a:rPr>
                        <a:t>Message dispatching happens on a unicasting basis (one-to-one). The process is same as HTTP.</a:t>
                      </a:r>
                      <a:endParaRPr lang="en-IN" sz="2100" cap="none" spc="0">
                        <a:solidFill>
                          <a:schemeClr val="tx1"/>
                        </a:solidFill>
                      </a:endParaRPr>
                    </a:p>
                  </a:txBody>
                  <a:tcPr marL="102961" marR="102961" marT="51481" marB="102961">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marL="342900" indent="-342900" algn="l">
                        <a:buFont typeface="Arial" panose="020B0604020202020204" pitchFamily="34" charset="0"/>
                        <a:buChar char="•"/>
                      </a:pPr>
                      <a:r>
                        <a:rPr lang="en-GB" sz="2100" cap="none" spc="0">
                          <a:solidFill>
                            <a:schemeClr val="tx1"/>
                          </a:solidFill>
                        </a:rPr>
                        <a:t>Central broker handles message dispatching, following the optimal publisher to client path.</a:t>
                      </a:r>
                      <a:endParaRPr lang="en-IN" sz="2100" cap="none" spc="0">
                        <a:solidFill>
                          <a:schemeClr val="tx1"/>
                        </a:solidFill>
                      </a:endParaRPr>
                    </a:p>
                  </a:txBody>
                  <a:tcPr marL="102961" marR="102961" marT="51481" marB="102961">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extLst>
                  <a:ext uri="{0D108BD9-81ED-4DB2-BD59-A6C34878D82A}">
                    <a16:rowId xmlns="" xmlns:a16="http://schemas.microsoft.com/office/drawing/2014/main" val="2246007399"/>
                  </a:ext>
                </a:extLst>
              </a:tr>
              <a:tr h="520971">
                <a:tc>
                  <a:txBody>
                    <a:bodyPr/>
                    <a:lstStyle/>
                    <a:p>
                      <a:pPr marL="342900" indent="-342900" algn="l">
                        <a:buFont typeface="Arial" panose="020B0604020202020204" pitchFamily="34" charset="0"/>
                        <a:buChar char="•"/>
                      </a:pPr>
                      <a:r>
                        <a:rPr lang="en-IN" sz="2100" cap="none" spc="0">
                          <a:solidFill>
                            <a:schemeClr val="tx1"/>
                          </a:solidFill>
                        </a:rPr>
                        <a:t>Viable for state transfer</a:t>
                      </a:r>
                    </a:p>
                  </a:txBody>
                  <a:tcPr marL="102961" marR="102961" marT="51481" marB="102961">
                    <a:lnL w="12700" cmpd="sng">
                      <a:noFill/>
                      <a:prstDash val="solid"/>
                    </a:lnL>
                    <a:lnR w="12700" cmpd="sng">
                      <a:noFill/>
                      <a:prstDash val="solid"/>
                    </a:lnR>
                    <a:lnT w="12700" cmpd="sng">
                      <a:noFill/>
                      <a:prstDash val="solid"/>
                    </a:lnT>
                    <a:lnB w="12700" cmpd="sng">
                      <a:noFill/>
                      <a:prstDash val="solid"/>
                    </a:lnB>
                    <a:solidFill>
                      <a:srgbClr val="F7F7F7"/>
                    </a:solidFill>
                  </a:tcPr>
                </a:tc>
                <a:tc>
                  <a:txBody>
                    <a:bodyPr/>
                    <a:lstStyle/>
                    <a:p>
                      <a:pPr marL="342900" indent="-342900" algn="l">
                        <a:buFont typeface="Arial" panose="020B0604020202020204" pitchFamily="34" charset="0"/>
                        <a:buChar char="•"/>
                      </a:pPr>
                      <a:r>
                        <a:rPr lang="en-IN" sz="2100" cap="none" spc="0">
                          <a:solidFill>
                            <a:schemeClr val="tx1"/>
                          </a:solidFill>
                        </a:rPr>
                        <a:t>Event-oriented operations</a:t>
                      </a:r>
                    </a:p>
                  </a:txBody>
                  <a:tcPr marL="102961" marR="102961" marT="51481" marB="102961">
                    <a:lnL w="12700" cmpd="sng">
                      <a:noFill/>
                      <a:prstDash val="solid"/>
                    </a:lnL>
                    <a:lnR w="12700" cmpd="sng">
                      <a:noFill/>
                      <a:prstDash val="solid"/>
                    </a:lnR>
                    <a:lnT w="12700" cmpd="sng">
                      <a:noFill/>
                      <a:prstDash val="solid"/>
                    </a:lnT>
                    <a:lnB w="12700" cmpd="sng">
                      <a:noFill/>
                      <a:prstDash val="solid"/>
                    </a:lnB>
                    <a:solidFill>
                      <a:srgbClr val="F7F7F7"/>
                    </a:solidFill>
                  </a:tcPr>
                </a:tc>
                <a:extLst>
                  <a:ext uri="{0D108BD9-81ED-4DB2-BD59-A6C34878D82A}">
                    <a16:rowId xmlns="" xmlns:a16="http://schemas.microsoft.com/office/drawing/2014/main" val="1327200222"/>
                  </a:ext>
                </a:extLst>
              </a:tr>
              <a:tr h="1175485">
                <a:tc>
                  <a:txBody>
                    <a:bodyPr/>
                    <a:lstStyle/>
                    <a:p>
                      <a:pPr marL="342900" indent="-342900" algn="l">
                        <a:buFont typeface="Arial" panose="020B0604020202020204" pitchFamily="34" charset="0"/>
                        <a:buChar char="•"/>
                      </a:pPr>
                      <a:r>
                        <a:rPr lang="en-GB" sz="2100" cap="none" spc="0">
                          <a:solidFill>
                            <a:schemeClr val="tx1"/>
                          </a:solidFill>
                        </a:rPr>
                        <a:t>Involved parties use UDP packets (async) for message passing and communication.</a:t>
                      </a:r>
                      <a:endParaRPr lang="en-IN" sz="2100" cap="none" spc="0">
                        <a:solidFill>
                          <a:schemeClr val="tx1"/>
                        </a:solidFill>
                      </a:endParaRPr>
                    </a:p>
                  </a:txBody>
                  <a:tcPr marL="102961" marR="102961" marT="51481" marB="102961">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tc>
                  <a:txBody>
                    <a:bodyPr/>
                    <a:lstStyle/>
                    <a:p>
                      <a:pPr marL="342900" indent="-342900" algn="l">
                        <a:buFont typeface="Arial" panose="020B0604020202020204" pitchFamily="34" charset="0"/>
                        <a:buChar char="•"/>
                      </a:pPr>
                      <a:r>
                        <a:rPr lang="en-GB" sz="2100" cap="none" spc="0">
                          <a:solidFill>
                            <a:schemeClr val="tx1"/>
                          </a:solidFill>
                        </a:rPr>
                        <a:t>Establishing a continual and long-lasting TCP connection with the broker is essential for the client.	</a:t>
                      </a:r>
                      <a:endParaRPr lang="en-IN" sz="2100" cap="none" spc="0">
                        <a:solidFill>
                          <a:schemeClr val="tx1"/>
                        </a:solidFill>
                      </a:endParaRPr>
                    </a:p>
                  </a:txBody>
                  <a:tcPr marL="102961" marR="102961" marT="51481" marB="102961">
                    <a:lnL w="12700" cmpd="sng">
                      <a:noFill/>
                      <a:prstDash val="solid"/>
                    </a:lnL>
                    <a:lnR w="12700" cmpd="sng">
                      <a:noFill/>
                      <a:prstDash val="solid"/>
                    </a:lnR>
                    <a:lnT w="12700" cmpd="sng">
                      <a:noFill/>
                      <a:prstDash val="solid"/>
                    </a:lnT>
                    <a:lnB w="12700" cmpd="sng">
                      <a:noFill/>
                      <a:prstDash val="solid"/>
                    </a:lnB>
                    <a:solidFill>
                      <a:schemeClr val="bg1">
                        <a:lumMod val="85000"/>
                      </a:schemeClr>
                    </a:solidFill>
                  </a:tcPr>
                </a:tc>
                <a:extLst>
                  <a:ext uri="{0D108BD9-81ED-4DB2-BD59-A6C34878D82A}">
                    <a16:rowId xmlns="" xmlns:a16="http://schemas.microsoft.com/office/drawing/2014/main" val="129411008"/>
                  </a:ext>
                </a:extLst>
              </a:tr>
              <a:tr h="1175485">
                <a:tc>
                  <a:txBody>
                    <a:bodyPr/>
                    <a:lstStyle/>
                    <a:p>
                      <a:pPr marL="342900" indent="-342900" algn="l">
                        <a:buFont typeface="Arial" panose="020B0604020202020204" pitchFamily="34" charset="0"/>
                        <a:buChar char="•"/>
                      </a:pPr>
                      <a:r>
                        <a:rPr lang="en-GB" sz="2100" cap="none" spc="0">
                          <a:solidFill>
                            <a:schemeClr val="tx1"/>
                          </a:solidFill>
                        </a:rPr>
                        <a:t>It defines messages properly and makes its discovery easy.</a:t>
                      </a:r>
                      <a:endParaRPr lang="en-IN" sz="2100" cap="none" spc="0">
                        <a:solidFill>
                          <a:schemeClr val="tx1"/>
                        </a:solidFill>
                      </a:endParaRPr>
                    </a:p>
                  </a:txBody>
                  <a:tcPr marL="102961" marR="102961" marT="51481" marB="102961">
                    <a:lnL w="12700" cmpd="sng">
                      <a:noFill/>
                      <a:prstDash val="solid"/>
                    </a:lnL>
                    <a:lnR w="12700" cmpd="sng">
                      <a:noFill/>
                      <a:prstDash val="solid"/>
                    </a:lnR>
                    <a:lnT w="12700" cmpd="sng">
                      <a:noFill/>
                      <a:prstDash val="solid"/>
                    </a:lnT>
                    <a:lnB w="12700" cap="flat" cmpd="sng" algn="ctr">
                      <a:solidFill>
                        <a:schemeClr val="tx1">
                          <a:lumMod val="50000"/>
                          <a:lumOff val="50000"/>
                        </a:schemeClr>
                      </a:solidFill>
                      <a:prstDash val="solid"/>
                    </a:lnB>
                    <a:solidFill>
                      <a:srgbClr val="F7F7F7"/>
                    </a:solidFill>
                  </a:tcPr>
                </a:tc>
                <a:tc>
                  <a:txBody>
                    <a:bodyPr/>
                    <a:lstStyle/>
                    <a:p>
                      <a:pPr marL="342900" indent="-342900" algn="l">
                        <a:buFont typeface="Arial" panose="020B0604020202020204" pitchFamily="34" charset="0"/>
                        <a:buChar char="•"/>
                      </a:pPr>
                      <a:r>
                        <a:rPr lang="en-GB" sz="2100" cap="none" spc="0">
                          <a:solidFill>
                            <a:schemeClr val="tx1"/>
                          </a:solidFill>
                        </a:rPr>
                        <a:t>No message labeling but have to use diverse messages for different purposes.</a:t>
                      </a:r>
                      <a:endParaRPr lang="en-IN" sz="2100" cap="none" spc="0">
                        <a:solidFill>
                          <a:schemeClr val="tx1"/>
                        </a:solidFill>
                      </a:endParaRPr>
                    </a:p>
                  </a:txBody>
                  <a:tcPr marL="102961" marR="102961" marT="51481" marB="102961">
                    <a:lnL w="12700" cmpd="sng">
                      <a:noFill/>
                      <a:prstDash val="solid"/>
                    </a:lnL>
                    <a:lnR w="12700" cmpd="sng">
                      <a:noFill/>
                      <a:prstDash val="solid"/>
                    </a:lnR>
                    <a:lnT w="12700" cmpd="sng">
                      <a:noFill/>
                      <a:prstDash val="solid"/>
                    </a:lnT>
                    <a:lnB w="12700" cap="flat" cmpd="sng" algn="ctr">
                      <a:solidFill>
                        <a:schemeClr val="tx1">
                          <a:lumMod val="50000"/>
                          <a:lumOff val="50000"/>
                        </a:schemeClr>
                      </a:solidFill>
                      <a:prstDash val="solid"/>
                    </a:lnB>
                    <a:solidFill>
                      <a:srgbClr val="F7F7F7"/>
                    </a:solidFill>
                  </a:tcPr>
                </a:tc>
                <a:extLst>
                  <a:ext uri="{0D108BD9-81ED-4DB2-BD59-A6C34878D82A}">
                    <a16:rowId xmlns="" xmlns:a16="http://schemas.microsoft.com/office/drawing/2014/main" val="2105142793"/>
                  </a:ext>
                </a:extLst>
              </a:tr>
            </a:tbl>
          </a:graphicData>
        </a:graphic>
      </p:graphicFrame>
    </p:spTree>
    <p:extLst>
      <p:ext uri="{BB962C8B-B14F-4D97-AF65-F5344CB8AC3E}">
        <p14:creationId xmlns="" xmlns:p14="http://schemas.microsoft.com/office/powerpoint/2010/main" val="18437339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p:cNvSpPr txBox="1"/>
          <p:nvPr/>
        </p:nvSpPr>
        <p:spPr>
          <a:xfrm>
            <a:off x="2553729" y="1729946"/>
            <a:ext cx="7133968" cy="2862322"/>
          </a:xfrm>
          <a:prstGeom prst="rect">
            <a:avLst/>
          </a:prstGeom>
          <a:noFill/>
        </p:spPr>
        <p:txBody>
          <a:bodyPr wrap="square" rtlCol="0">
            <a:spAutoFit/>
          </a:bodyPr>
          <a:lstStyle/>
          <a:p>
            <a:r>
              <a:rPr lang="en-US" sz="6000" dirty="0" smtClean="0">
                <a:solidFill>
                  <a:srgbClr val="FFFFFF"/>
                </a:solidFill>
                <a:latin typeface="Franklin Gothic Book"/>
                <a:ea typeface="+mj-ea"/>
                <a:cs typeface="+mj-cs"/>
              </a:rPr>
              <a:t>Algorithms Based On Power Aware Protocol On </a:t>
            </a:r>
            <a:r>
              <a:rPr lang="en-US" sz="6000" dirty="0" err="1" smtClean="0">
                <a:solidFill>
                  <a:srgbClr val="FFFFFF"/>
                </a:solidFill>
                <a:latin typeface="Franklin Gothic Book"/>
                <a:ea typeface="+mj-ea"/>
                <a:cs typeface="+mj-cs"/>
              </a:rPr>
              <a:t>IoT</a:t>
            </a:r>
            <a:r>
              <a:rPr lang="en-US" sz="6000" dirty="0" smtClean="0">
                <a:solidFill>
                  <a:srgbClr val="FFFFFF"/>
                </a:solidFill>
                <a:latin typeface="Franklin Gothic Book"/>
                <a:ea typeface="+mj-ea"/>
                <a:cs typeface="+mj-cs"/>
              </a:rPr>
              <a:t> Framework</a:t>
            </a: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1" y="551934"/>
            <a:ext cx="9555892" cy="1938992"/>
          </a:xfrm>
          <a:prstGeom prst="rect">
            <a:avLst/>
          </a:prstGeom>
          <a:noFill/>
        </p:spPr>
        <p:txBody>
          <a:bodyPr wrap="square" rtlCol="0">
            <a:spAutoFit/>
          </a:bodyPr>
          <a:lstStyle/>
          <a:p>
            <a:r>
              <a:rPr lang="en-US" sz="4000" b="1" dirty="0" smtClean="0"/>
              <a:t>MOBILITY-AWARE ADAPTIVE FLOW-RULE PLACEMENT SCHEME IN SDN(Software Defined </a:t>
            </a:r>
            <a:r>
              <a:rPr lang="en-US" sz="4000" b="1" dirty="0" smtClean="0"/>
              <a:t>Network</a:t>
            </a:r>
            <a:endParaRPr lang="en-US" sz="4000" b="1" dirty="0" smtClean="0"/>
          </a:p>
        </p:txBody>
      </p:sp>
      <p:sp>
        <p:nvSpPr>
          <p:cNvPr id="6" name="TextBox 5"/>
          <p:cNvSpPr txBox="1"/>
          <p:nvPr/>
        </p:nvSpPr>
        <p:spPr>
          <a:xfrm>
            <a:off x="700216" y="2726723"/>
            <a:ext cx="9275805" cy="3385542"/>
          </a:xfrm>
          <a:prstGeom prst="rect">
            <a:avLst/>
          </a:prstGeom>
          <a:noFill/>
        </p:spPr>
        <p:txBody>
          <a:bodyPr wrap="square" rtlCol="0">
            <a:spAutoFit/>
          </a:bodyPr>
          <a:lstStyle/>
          <a:p>
            <a:r>
              <a:rPr lang="en-US" sz="2800" b="1" dirty="0" smtClean="0"/>
              <a:t>INTRODUCTION:</a:t>
            </a:r>
          </a:p>
          <a:p>
            <a:endParaRPr lang="en-US" dirty="0" smtClean="0"/>
          </a:p>
          <a:p>
            <a:r>
              <a:rPr lang="en-US" sz="2400" dirty="0" smtClean="0"/>
              <a:t>Due </a:t>
            </a:r>
            <a:r>
              <a:rPr lang="en-US" sz="2400" dirty="0" smtClean="0"/>
              <a:t>to the advent of software-defined networking (SDN), it is getting attention among the networking researchers to support real-time application-specific requirements. In SDN, network-specific control strategies are defined by a centralized controller, while decoupling the control-plane and data-plane from the forwarding devices. The controller takes real-time control decisions based on the data received from the physical devices (considered as the data-plane</a:t>
            </a:r>
            <a:r>
              <a:rPr lang="en-US" sz="2400" dirty="0" smtClean="0"/>
              <a:t>).</a:t>
            </a:r>
          </a:p>
          <a:p>
            <a:endParaRPr lang="en-US" sz="2400" dirty="0" smtClean="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99070" y="584886"/>
            <a:ext cx="8699157" cy="4893647"/>
          </a:xfrm>
          <a:prstGeom prst="rect">
            <a:avLst/>
          </a:prstGeom>
          <a:noFill/>
        </p:spPr>
        <p:txBody>
          <a:bodyPr wrap="square" rtlCol="0">
            <a:spAutoFit/>
          </a:bodyPr>
          <a:lstStyle/>
          <a:p>
            <a:endParaRPr lang="en-US" sz="2400" dirty="0" smtClean="0"/>
          </a:p>
          <a:p>
            <a:r>
              <a:rPr lang="en-US" sz="2400" dirty="0" smtClean="0"/>
              <a:t>Therefore</a:t>
            </a:r>
            <a:r>
              <a:rPr lang="en-US" sz="2400" dirty="0" smtClean="0"/>
              <a:t>, the control-plane can be configured according to requirements of end-users, without going into the vendor specific architecture of the physical devices. Thus, SDN based solution approaches are among the most promising to configure devices in real-time in order to meet application-specific requirements. </a:t>
            </a:r>
            <a:endParaRPr lang="en-US" sz="2400" dirty="0" smtClean="0"/>
          </a:p>
          <a:p>
            <a:endParaRPr lang="en-US" sz="2400" dirty="0" smtClean="0"/>
          </a:p>
          <a:p>
            <a:r>
              <a:rPr lang="en-US" sz="2400" dirty="0" smtClean="0"/>
              <a:t>Concurrently, internet of things (</a:t>
            </a:r>
            <a:r>
              <a:rPr lang="en-US" sz="2400" dirty="0" err="1" smtClean="0"/>
              <a:t>IoT</a:t>
            </a:r>
            <a:r>
              <a:rPr lang="en-US" sz="2400" dirty="0" smtClean="0"/>
              <a:t>) is an emerging technology to digitize everything for the betterment of the connected world . Primary aim of </a:t>
            </a:r>
            <a:r>
              <a:rPr lang="en-US" sz="2400" dirty="0" err="1" smtClean="0"/>
              <a:t>IoT</a:t>
            </a:r>
            <a:r>
              <a:rPr lang="en-US" sz="2400" dirty="0" smtClean="0"/>
              <a:t> is to connect all network devices together and to control them in a unified manner. As a result, heterogeneous devices present in the network need to be interconnected and configured depending on the requirements. Further, the </a:t>
            </a:r>
            <a:r>
              <a:rPr lang="en-US" sz="2400" dirty="0" err="1" smtClean="0"/>
              <a:t>IoT</a:t>
            </a:r>
            <a:r>
              <a:rPr lang="en-US" sz="2400" dirty="0" smtClean="0"/>
              <a:t> devices are connected to the backbone network through access networks.</a:t>
            </a:r>
            <a:endParaRPr lang="en-US" sz="24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02509" y="181232"/>
            <a:ext cx="8740346" cy="6186309"/>
          </a:xfrm>
          <a:prstGeom prst="rect">
            <a:avLst/>
          </a:prstGeom>
          <a:noFill/>
        </p:spPr>
        <p:txBody>
          <a:bodyPr wrap="square" rtlCol="0">
            <a:spAutoFit/>
          </a:bodyPr>
          <a:lstStyle/>
          <a:p>
            <a:endParaRPr lang="en-US" sz="2800" b="1" dirty="0" smtClean="0"/>
          </a:p>
          <a:p>
            <a:r>
              <a:rPr lang="en-US" sz="2800" b="1" smtClean="0"/>
              <a:t>ALGORITHMS:</a:t>
            </a:r>
            <a:endParaRPr lang="en-US" sz="2800" b="1" dirty="0" smtClean="0"/>
          </a:p>
          <a:p>
            <a:endParaRPr lang="en-US" sz="2000" dirty="0" smtClean="0"/>
          </a:p>
          <a:p>
            <a:endParaRPr lang="en-US" sz="2000" dirty="0" smtClean="0"/>
          </a:p>
          <a:p>
            <a:r>
              <a:rPr lang="en-US" sz="2400" dirty="0" smtClean="0"/>
              <a:t>1.We propose a mobility-aware adaptive flow-rule placement scheme in Software Development Access Network.</a:t>
            </a:r>
          </a:p>
          <a:p>
            <a:endParaRPr lang="en-US" sz="2400" dirty="0" smtClean="0"/>
          </a:p>
          <a:p>
            <a:r>
              <a:rPr lang="en-US" sz="2400" dirty="0" smtClean="0"/>
              <a:t>2. We formulate a mixed integer linear problem (MILP) to minimize number of activated APs(access points) while considering capacity constraints of the APs and application-specific requirements of users in the network.</a:t>
            </a:r>
          </a:p>
          <a:p>
            <a:endParaRPr lang="en-US" sz="2400" dirty="0" smtClean="0"/>
          </a:p>
          <a:p>
            <a:r>
              <a:rPr lang="en-US" sz="2400" dirty="0" smtClean="0"/>
              <a:t>3. The proposed scheme consists of two components— path estimator and flow-manager—which are placed at the SDN controller end. The path estimator predicts the future locations of users, and the flow-manager implements the flow-rules at the APs, based on the predicted locations. </a:t>
            </a:r>
          </a:p>
          <a:p>
            <a:endParaRPr lang="en-US" dirty="0" smtClean="0"/>
          </a:p>
          <a:p>
            <a:endParaRPr 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80303" y="568411"/>
            <a:ext cx="9597081" cy="5632311"/>
          </a:xfrm>
          <a:prstGeom prst="rect">
            <a:avLst/>
          </a:prstGeom>
          <a:noFill/>
        </p:spPr>
        <p:txBody>
          <a:bodyPr wrap="square" rtlCol="0">
            <a:spAutoFit/>
          </a:bodyPr>
          <a:lstStyle/>
          <a:p>
            <a:r>
              <a:rPr lang="en-US" sz="2400" dirty="0" smtClean="0"/>
              <a:t>4. Use-case scenarios to present the suitability and practical applications of the proposed scheme from the perspectives of </a:t>
            </a:r>
            <a:r>
              <a:rPr lang="en-US" sz="2400" dirty="0" err="1" smtClean="0"/>
              <a:t>IoT</a:t>
            </a:r>
            <a:r>
              <a:rPr lang="en-US" sz="2400" dirty="0" smtClean="0"/>
              <a:t>.  The proposed scheme does not introduce any client-side changes. Thus, it can be integrated with the existing SDN architecture.</a:t>
            </a:r>
          </a:p>
          <a:p>
            <a:endParaRPr lang="en-US" sz="2400" dirty="0" smtClean="0"/>
          </a:p>
          <a:p>
            <a:r>
              <a:rPr lang="en-US" sz="2400" dirty="0" smtClean="0"/>
              <a:t>5. Extensive simulation results show that the proposed scheme is beneficial to minimize network delay, number of activated APs, control overhead, and associated cost in rule placement, compared to the existing schemes.</a:t>
            </a:r>
          </a:p>
          <a:p>
            <a:endParaRPr lang="en-US" sz="2400" dirty="0" smtClean="0"/>
          </a:p>
          <a:p>
            <a:r>
              <a:rPr lang="en-US" sz="2400" dirty="0" smtClean="0"/>
              <a:t>6. Nguyen et al. proposed a general optimization framework for rule placement based on the Open Flow protocol. In such a scheme, the under-utilized forwarding devices are utilized first, depending on the number of allocated rules at them. Therefore, the forwarding devices with minimum number of flow-rules occupied are prioritized over the maximum occupied ones.</a:t>
            </a:r>
          </a:p>
          <a:p>
            <a:endParaRPr lang="en-US" sz="2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A80D23F6-BE37-077E-3210-DD0B85C36BD0}"/>
              </a:ext>
            </a:extLst>
          </p:cNvPr>
          <p:cNvPicPr>
            <a:picLocks noChangeAspect="1"/>
          </p:cNvPicPr>
          <p:nvPr/>
        </p:nvPicPr>
        <p:blipFill rotWithShape="1">
          <a:blip r:embed="rId2"/>
          <a:srcRect t="9091" r="9091"/>
          <a:stretch/>
        </p:blipFill>
        <p:spPr>
          <a:xfrm>
            <a:off x="20" y="10"/>
            <a:ext cx="12191980" cy="6857990"/>
          </a:xfrm>
          <a:prstGeom prst="rect">
            <a:avLst/>
          </a:prstGeom>
        </p:spPr>
      </p:pic>
      <p:sp>
        <p:nvSpPr>
          <p:cNvPr id="16" name="Rectangle 13">
            <a:extLst>
              <a:ext uri="{FF2B5EF4-FFF2-40B4-BE49-F238E27FC236}">
                <a16:creationId xmlns="" xmlns:a16="http://schemas.microsoft.com/office/drawing/2014/main" id="{86C7B4A1-154A-4DF0-AC46-F88D75A2E0F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bwMode="ltGray">
          <a:xfrm>
            <a:off x="336884" y="321176"/>
            <a:ext cx="7197772"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CF005682-F4AB-C464-92CC-5C55B9304B19}"/>
              </a:ext>
            </a:extLst>
          </p:cNvPr>
          <p:cNvSpPr>
            <a:spLocks noGrp="1"/>
          </p:cNvSpPr>
          <p:nvPr>
            <p:ph type="title"/>
          </p:nvPr>
        </p:nvSpPr>
        <p:spPr>
          <a:xfrm>
            <a:off x="594804" y="640263"/>
            <a:ext cx="6619811" cy="1344975"/>
          </a:xfrm>
        </p:spPr>
        <p:txBody>
          <a:bodyPr>
            <a:normAutofit/>
          </a:bodyPr>
          <a:lstStyle/>
          <a:p>
            <a:r>
              <a:rPr lang="en-IN" sz="4000"/>
              <a:t>IoT Architecture:</a:t>
            </a:r>
          </a:p>
        </p:txBody>
      </p:sp>
      <p:sp>
        <p:nvSpPr>
          <p:cNvPr id="3" name="Content Placeholder 2">
            <a:extLst>
              <a:ext uri="{FF2B5EF4-FFF2-40B4-BE49-F238E27FC236}">
                <a16:creationId xmlns="" xmlns:a16="http://schemas.microsoft.com/office/drawing/2014/main" id="{9F1152B0-6967-38CB-FE55-1732973F7C9F}"/>
              </a:ext>
            </a:extLst>
          </p:cNvPr>
          <p:cNvSpPr>
            <a:spLocks noGrp="1"/>
          </p:cNvSpPr>
          <p:nvPr>
            <p:ph sz="quarter" idx="1"/>
          </p:nvPr>
        </p:nvSpPr>
        <p:spPr>
          <a:xfrm>
            <a:off x="594109" y="2121763"/>
            <a:ext cx="6620505" cy="3773010"/>
          </a:xfrm>
        </p:spPr>
        <p:txBody>
          <a:bodyPr>
            <a:normAutofit/>
          </a:bodyPr>
          <a:lstStyle/>
          <a:p>
            <a:pPr marL="0" indent="0">
              <a:buNone/>
            </a:pPr>
            <a:r>
              <a:rPr lang="en-GB" sz="2400" dirty="0"/>
              <a:t>IoT architecture is a framework that specifies the physical elements, network technical arrangement and setup, operating procedures, and data formats to be used. IoT architecture can differ greatly based on execution; it must be flexible enough for open protocols to handle many network applications.</a:t>
            </a:r>
          </a:p>
          <a:p>
            <a:endParaRPr lang="en-IN" sz="2400" dirty="0"/>
          </a:p>
        </p:txBody>
      </p:sp>
    </p:spTree>
    <p:extLst>
      <p:ext uri="{BB962C8B-B14F-4D97-AF65-F5344CB8AC3E}">
        <p14:creationId xmlns="" xmlns:p14="http://schemas.microsoft.com/office/powerpoint/2010/main" val="32019883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 xmlns:a16="http://schemas.microsoft.com/office/drawing/2014/main" id="{AB45A142-4255-493C-8284-5D566C121B1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DCC07146-4FE6-033C-B7EA-971CE4C4FCF3}"/>
              </a:ext>
            </a:extLst>
          </p:cNvPr>
          <p:cNvSpPr>
            <a:spLocks noGrp="1"/>
          </p:cNvSpPr>
          <p:nvPr>
            <p:ph type="title"/>
          </p:nvPr>
        </p:nvSpPr>
        <p:spPr>
          <a:xfrm>
            <a:off x="674237" y="914400"/>
            <a:ext cx="3657600" cy="2887579"/>
          </a:xfrm>
        </p:spPr>
        <p:txBody>
          <a:bodyPr vert="horz" lIns="91440" tIns="45720" rIns="91440" bIns="45720" rtlCol="0" anchor="b">
            <a:normAutofit/>
          </a:bodyPr>
          <a:lstStyle/>
          <a:p>
            <a:pPr algn="ctr"/>
            <a:r>
              <a:rPr lang="en-US" sz="4800" kern="1200">
                <a:solidFill>
                  <a:srgbClr val="FFFFFF"/>
                </a:solidFill>
                <a:latin typeface="+mj-lt"/>
                <a:ea typeface="+mj-ea"/>
                <a:cs typeface="+mj-cs"/>
              </a:rPr>
              <a:t>There are 3 layers of IoT architecture:</a:t>
            </a:r>
          </a:p>
        </p:txBody>
      </p:sp>
      <p:cxnSp>
        <p:nvCxnSpPr>
          <p:cNvPr id="26" name="Straight Connector 25">
            <a:extLst>
              <a:ext uri="{FF2B5EF4-FFF2-40B4-BE49-F238E27FC236}">
                <a16:creationId xmlns="" xmlns:a16="http://schemas.microsoft.com/office/drawing/2014/main" id="{38FB9660-F42F-4313-BBC4-47C007FE484C}"/>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7" name="Graphic 6" descr="Server">
            <a:extLst>
              <a:ext uri="{FF2B5EF4-FFF2-40B4-BE49-F238E27FC236}">
                <a16:creationId xmlns="" xmlns:a16="http://schemas.microsoft.com/office/drawing/2014/main" id="{23325BA0-1361-EBBD-BF1D-D6F2E0104572}"/>
              </a:ext>
            </a:extLst>
          </p:cNvPr>
          <p:cNvPicPr>
            <a:picLocks noChangeAspect="1"/>
          </p:cNvPicPr>
          <p:nvPr/>
        </p:nvPicPr>
        <p:blipFill>
          <a:blip r:embed="rId2">
            <a:extLst>
              <a:ext uri="{28A0092B-C50C-407E-A947-70E740481C1C}">
                <a14:useLocalDpi xmlns="" xmlns:a14="http://schemas.microsoft.com/office/drawing/2010/main" val="0"/>
              </a:ext>
              <a:ext uri="{96DAC541-7B7A-43D3-8B79-37D633B846F1}">
                <asvg:svgBlip xmlns="" xmlns:asvg="http://schemas.microsoft.com/office/drawing/2016/SVG/main" r:embed="rId3"/>
              </a:ext>
            </a:extLst>
          </a:blip>
          <a:stretch>
            <a:fillRect/>
          </a:stretch>
        </p:blipFill>
        <p:spPr>
          <a:xfrm>
            <a:off x="5490196" y="492573"/>
            <a:ext cx="5880796" cy="5880796"/>
          </a:xfrm>
          <a:prstGeom prst="rect">
            <a:avLst/>
          </a:prstGeom>
        </p:spPr>
      </p:pic>
    </p:spTree>
    <p:extLst>
      <p:ext uri="{BB962C8B-B14F-4D97-AF65-F5344CB8AC3E}">
        <p14:creationId xmlns="" xmlns:p14="http://schemas.microsoft.com/office/powerpoint/2010/main" val="30035986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4">
            <a:extLst>
              <a:ext uri="{FF2B5EF4-FFF2-40B4-BE49-F238E27FC236}">
                <a16:creationId xmlns="" xmlns:a16="http://schemas.microsoft.com/office/drawing/2014/main" id="{ED1B2C32-03D2-92B5-0803-FEE28BA47DDB}"/>
              </a:ext>
            </a:extLst>
          </p:cNvPr>
          <p:cNvPicPr>
            <a:picLocks noChangeAspect="1"/>
          </p:cNvPicPr>
          <p:nvPr/>
        </p:nvPicPr>
        <p:blipFill rotWithShape="1">
          <a:blip r:embed="rId2"/>
          <a:srcRect t="5563" r="9091" b="3528"/>
          <a:stretch/>
        </p:blipFill>
        <p:spPr>
          <a:xfrm>
            <a:off x="20" y="10"/>
            <a:ext cx="12191980" cy="6857990"/>
          </a:xfrm>
          <a:prstGeom prst="rect">
            <a:avLst/>
          </a:prstGeom>
        </p:spPr>
      </p:pic>
      <p:sp>
        <p:nvSpPr>
          <p:cNvPr id="12" name="Rectangle 11">
            <a:extLst>
              <a:ext uri="{FF2B5EF4-FFF2-40B4-BE49-F238E27FC236}">
                <a16:creationId xmlns="" xmlns:a16="http://schemas.microsoft.com/office/drawing/2014/main" id="{724CD679-7405-4CD3-A92A-9469F279A59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bwMode="ltGray">
          <a:xfrm>
            <a:off x="336884" y="321176"/>
            <a:ext cx="5735590"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F0B347FD-3756-F3D0-3D57-2DC18B636224}"/>
              </a:ext>
            </a:extLst>
          </p:cNvPr>
          <p:cNvSpPr>
            <a:spLocks noGrp="1"/>
          </p:cNvSpPr>
          <p:nvPr>
            <p:ph type="title"/>
          </p:nvPr>
        </p:nvSpPr>
        <p:spPr>
          <a:xfrm>
            <a:off x="594805" y="640263"/>
            <a:ext cx="5221266" cy="1344975"/>
          </a:xfrm>
        </p:spPr>
        <p:txBody>
          <a:bodyPr>
            <a:normAutofit/>
          </a:bodyPr>
          <a:lstStyle/>
          <a:p>
            <a:r>
              <a:rPr lang="en-IN" sz="4000" dirty="0"/>
              <a:t>1. Perception Layer:</a:t>
            </a:r>
          </a:p>
        </p:txBody>
      </p:sp>
      <p:sp>
        <p:nvSpPr>
          <p:cNvPr id="3" name="Content Placeholder 2">
            <a:extLst>
              <a:ext uri="{FF2B5EF4-FFF2-40B4-BE49-F238E27FC236}">
                <a16:creationId xmlns="" xmlns:a16="http://schemas.microsoft.com/office/drawing/2014/main" id="{F3655B99-A80C-E6C4-2EF8-DB9E96F9CB9B}"/>
              </a:ext>
            </a:extLst>
          </p:cNvPr>
          <p:cNvSpPr>
            <a:spLocks noGrp="1"/>
          </p:cNvSpPr>
          <p:nvPr>
            <p:ph sz="quarter" idx="1"/>
          </p:nvPr>
        </p:nvSpPr>
        <p:spPr>
          <a:xfrm>
            <a:off x="594110" y="2121763"/>
            <a:ext cx="5478364" cy="3773010"/>
          </a:xfrm>
        </p:spPr>
        <p:txBody>
          <a:bodyPr>
            <a:normAutofit/>
          </a:bodyPr>
          <a:lstStyle/>
          <a:p>
            <a:pPr marL="0" indent="0">
              <a:buNone/>
            </a:pPr>
            <a:r>
              <a:rPr lang="en-GB" sz="2000" dirty="0"/>
              <a:t>This perception layer is the IoT architecture’s physical layer. In this layer sensors and embedded systems are used mainly. These collect large amounts of data based on the requirements. This also includes edge devices, sensors, and actuators that communicate with the surroundings. It detects certain spatial parameters or detects other intelligent things /objects in the surroundings.</a:t>
            </a:r>
          </a:p>
          <a:p>
            <a:pPr marL="0" indent="0">
              <a:buNone/>
            </a:pPr>
            <a:endParaRPr lang="en-GB" sz="2000" dirty="0"/>
          </a:p>
          <a:p>
            <a:pPr marL="0" indent="0">
              <a:buNone/>
            </a:pPr>
            <a:r>
              <a:rPr lang="en-GB" sz="2000" dirty="0"/>
              <a:t>EXAMPLE: Sensor nodes , RFID sensors , Sensors Gateway.</a:t>
            </a:r>
            <a:endParaRPr lang="en-IN" sz="2000" dirty="0"/>
          </a:p>
        </p:txBody>
      </p:sp>
    </p:spTree>
    <p:extLst>
      <p:ext uri="{BB962C8B-B14F-4D97-AF65-F5344CB8AC3E}">
        <p14:creationId xmlns="" xmlns:p14="http://schemas.microsoft.com/office/powerpoint/2010/main" val="11073349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2D436593-0377-F5A2-9FF5-97A80D54B679}"/>
              </a:ext>
            </a:extLst>
          </p:cNvPr>
          <p:cNvPicPr>
            <a:picLocks noChangeAspect="1"/>
          </p:cNvPicPr>
          <p:nvPr/>
        </p:nvPicPr>
        <p:blipFill rotWithShape="1">
          <a:blip r:embed="rId2"/>
          <a:srcRect t="1263" r="9091" b="7828"/>
          <a:stretch/>
        </p:blipFill>
        <p:spPr>
          <a:xfrm>
            <a:off x="20" y="10"/>
            <a:ext cx="12191980" cy="6857990"/>
          </a:xfrm>
          <a:prstGeom prst="rect">
            <a:avLst/>
          </a:prstGeom>
        </p:spPr>
      </p:pic>
      <p:sp>
        <p:nvSpPr>
          <p:cNvPr id="23" name="Rectangle 22">
            <a:extLst>
              <a:ext uri="{FF2B5EF4-FFF2-40B4-BE49-F238E27FC236}">
                <a16:creationId xmlns="" xmlns:a16="http://schemas.microsoft.com/office/drawing/2014/main" id="{86C7B4A1-154A-4DF0-AC46-F88D75A2E0F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bwMode="ltGray">
          <a:xfrm>
            <a:off x="336884" y="321176"/>
            <a:ext cx="7197772"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BF25B2F3-EE60-D99A-A7E6-37C412186809}"/>
              </a:ext>
            </a:extLst>
          </p:cNvPr>
          <p:cNvSpPr>
            <a:spLocks noGrp="1"/>
          </p:cNvSpPr>
          <p:nvPr>
            <p:ph type="title"/>
          </p:nvPr>
        </p:nvSpPr>
        <p:spPr>
          <a:xfrm>
            <a:off x="594804" y="640263"/>
            <a:ext cx="6619811" cy="1344975"/>
          </a:xfrm>
        </p:spPr>
        <p:txBody>
          <a:bodyPr>
            <a:normAutofit/>
          </a:bodyPr>
          <a:lstStyle/>
          <a:p>
            <a:r>
              <a:rPr lang="en-IN" sz="4000" dirty="0"/>
              <a:t>2. Network Layer:</a:t>
            </a:r>
          </a:p>
        </p:txBody>
      </p:sp>
      <p:sp>
        <p:nvSpPr>
          <p:cNvPr id="3" name="Content Placeholder 2">
            <a:extLst>
              <a:ext uri="{FF2B5EF4-FFF2-40B4-BE49-F238E27FC236}">
                <a16:creationId xmlns="" xmlns:a16="http://schemas.microsoft.com/office/drawing/2014/main" id="{2F8E2A11-012D-BA72-4920-20452DA6EF38}"/>
              </a:ext>
            </a:extLst>
          </p:cNvPr>
          <p:cNvSpPr>
            <a:spLocks noGrp="1"/>
          </p:cNvSpPr>
          <p:nvPr>
            <p:ph sz="quarter" idx="1"/>
          </p:nvPr>
        </p:nvSpPr>
        <p:spPr>
          <a:xfrm>
            <a:off x="594108" y="1985238"/>
            <a:ext cx="6940547" cy="3909535"/>
          </a:xfrm>
        </p:spPr>
        <p:txBody>
          <a:bodyPr>
            <a:normAutofit/>
          </a:bodyPr>
          <a:lstStyle/>
          <a:p>
            <a:pPr marL="0" indent="0">
              <a:buNone/>
            </a:pPr>
            <a:r>
              <a:rPr lang="en-GB" sz="2400" dirty="0"/>
              <a:t>The data obtained by these devices must be distributed and stored. This is the responsibility of the network layer. It binds these intelligent objects to other intelligent/ smart objects. It performs the data transfer. The network layer is </a:t>
            </a:r>
            <a:r>
              <a:rPr lang="en-GB" sz="2400" dirty="0" err="1"/>
              <a:t>incharge</a:t>
            </a:r>
            <a:r>
              <a:rPr lang="en-GB" sz="2400" dirty="0"/>
              <a:t> of linking smart objects, network devices, and servers. It is also used to distribute and analyse sensor data.</a:t>
            </a:r>
          </a:p>
          <a:p>
            <a:pPr marL="0" indent="0">
              <a:buNone/>
            </a:pPr>
            <a:endParaRPr lang="en-GB" sz="2400" dirty="0"/>
          </a:p>
          <a:p>
            <a:pPr marL="0" indent="0">
              <a:buNone/>
            </a:pPr>
            <a:r>
              <a:rPr lang="en-GB" sz="2400" dirty="0"/>
              <a:t>EXAMPLE: Internet , Cloud Computing , Mobile network , communication.</a:t>
            </a:r>
            <a:endParaRPr lang="en-IN" sz="2400" dirty="0"/>
          </a:p>
        </p:txBody>
      </p:sp>
    </p:spTree>
    <p:extLst>
      <p:ext uri="{BB962C8B-B14F-4D97-AF65-F5344CB8AC3E}">
        <p14:creationId xmlns="" xmlns:p14="http://schemas.microsoft.com/office/powerpoint/2010/main" val="27944850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Mobile device with apps">
            <a:extLst>
              <a:ext uri="{FF2B5EF4-FFF2-40B4-BE49-F238E27FC236}">
                <a16:creationId xmlns="" xmlns:a16="http://schemas.microsoft.com/office/drawing/2014/main" id="{84BF2C09-ACC8-85E9-8D9B-CDA714D94F95}"/>
              </a:ext>
            </a:extLst>
          </p:cNvPr>
          <p:cNvPicPr>
            <a:picLocks noChangeAspect="1"/>
          </p:cNvPicPr>
          <p:nvPr/>
        </p:nvPicPr>
        <p:blipFill rotWithShape="1">
          <a:blip r:embed="rId2"/>
          <a:srcRect t="9091" r="9091"/>
          <a:stretch/>
        </p:blipFill>
        <p:spPr>
          <a:xfrm>
            <a:off x="20" y="10"/>
            <a:ext cx="12191980" cy="6857990"/>
          </a:xfrm>
          <a:prstGeom prst="rect">
            <a:avLst/>
          </a:prstGeom>
        </p:spPr>
      </p:pic>
      <p:sp>
        <p:nvSpPr>
          <p:cNvPr id="14" name="Rectangle 13">
            <a:extLst>
              <a:ext uri="{FF2B5EF4-FFF2-40B4-BE49-F238E27FC236}">
                <a16:creationId xmlns="" xmlns:a16="http://schemas.microsoft.com/office/drawing/2014/main" id="{86C7B4A1-154A-4DF0-AC46-F88D75A2E0F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bwMode="ltGray">
          <a:xfrm>
            <a:off x="336884" y="321176"/>
            <a:ext cx="7197772"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DA37130A-5CCD-D65A-5D41-4691E39F25F5}"/>
              </a:ext>
            </a:extLst>
          </p:cNvPr>
          <p:cNvSpPr>
            <a:spLocks noGrp="1"/>
          </p:cNvSpPr>
          <p:nvPr>
            <p:ph type="title"/>
          </p:nvPr>
        </p:nvSpPr>
        <p:spPr>
          <a:xfrm>
            <a:off x="594804" y="640263"/>
            <a:ext cx="6619811" cy="1344975"/>
          </a:xfrm>
        </p:spPr>
        <p:txBody>
          <a:bodyPr>
            <a:normAutofit/>
          </a:bodyPr>
          <a:lstStyle/>
          <a:p>
            <a:r>
              <a:rPr lang="en-IN" sz="4000"/>
              <a:t>3. Application Layer:</a:t>
            </a:r>
          </a:p>
        </p:txBody>
      </p:sp>
      <p:sp>
        <p:nvSpPr>
          <p:cNvPr id="3" name="Content Placeholder 2">
            <a:extLst>
              <a:ext uri="{FF2B5EF4-FFF2-40B4-BE49-F238E27FC236}">
                <a16:creationId xmlns="" xmlns:a16="http://schemas.microsoft.com/office/drawing/2014/main" id="{B66E0A61-1741-7654-210E-F3D299E8C82B}"/>
              </a:ext>
            </a:extLst>
          </p:cNvPr>
          <p:cNvSpPr>
            <a:spLocks noGrp="1"/>
          </p:cNvSpPr>
          <p:nvPr>
            <p:ph sz="quarter" idx="1"/>
          </p:nvPr>
        </p:nvSpPr>
        <p:spPr>
          <a:xfrm>
            <a:off x="594109" y="2121763"/>
            <a:ext cx="6787766" cy="3773010"/>
          </a:xfrm>
        </p:spPr>
        <p:txBody>
          <a:bodyPr>
            <a:normAutofit/>
          </a:bodyPr>
          <a:lstStyle/>
          <a:p>
            <a:pPr marL="0" indent="0">
              <a:buNone/>
            </a:pPr>
            <a:r>
              <a:rPr lang="en-GB" sz="2400" dirty="0"/>
              <a:t>The user communicates with this application layer. It is in-charge of providing the customer with software resources. Example: in smart home application, where users press a button in the app to switch on a coffee machine, for example. The application layer is in-charge of providing the customer with application-specific resources.</a:t>
            </a:r>
          </a:p>
          <a:p>
            <a:pPr marL="0" indent="0">
              <a:buNone/>
            </a:pPr>
            <a:endParaRPr lang="en-GB" sz="2400" dirty="0"/>
          </a:p>
          <a:p>
            <a:pPr marL="0" indent="0">
              <a:buNone/>
            </a:pPr>
            <a:r>
              <a:rPr lang="en-GB" sz="2400" dirty="0"/>
              <a:t>EXAMPLE: Television , Personal Computer , Mobile phone.</a:t>
            </a:r>
            <a:endParaRPr lang="en-IN" sz="2400" dirty="0"/>
          </a:p>
        </p:txBody>
      </p:sp>
    </p:spTree>
    <p:extLst>
      <p:ext uri="{BB962C8B-B14F-4D97-AF65-F5344CB8AC3E}">
        <p14:creationId xmlns="" xmlns:p14="http://schemas.microsoft.com/office/powerpoint/2010/main" val="33334079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BGRectangle">
            <a:extLst>
              <a:ext uri="{FF2B5EF4-FFF2-40B4-BE49-F238E27FC236}">
                <a16:creationId xmlns="" xmlns:a16="http://schemas.microsoft.com/office/drawing/2014/main" id="{F1611BA9-268A-49A6-84F8-FC91536686E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0">
            <a:extLst>
              <a:ext uri="{FF2B5EF4-FFF2-40B4-BE49-F238E27FC236}">
                <a16:creationId xmlns="" xmlns:a16="http://schemas.microsoft.com/office/drawing/2014/main" id="{E20EB187-900F-4AF5-813B-101456D9FD3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4" descr="Cell towers">
            <a:extLst>
              <a:ext uri="{FF2B5EF4-FFF2-40B4-BE49-F238E27FC236}">
                <a16:creationId xmlns="" xmlns:a16="http://schemas.microsoft.com/office/drawing/2014/main" id="{1911F9B8-87A6-5EE4-1372-8A39190D154D}"/>
              </a:ext>
            </a:extLst>
          </p:cNvPr>
          <p:cNvPicPr>
            <a:picLocks noChangeAspect="1"/>
          </p:cNvPicPr>
          <p:nvPr/>
        </p:nvPicPr>
        <p:blipFill rotWithShape="1">
          <a:blip r:embed="rId2">
            <a:alphaModFix amt="50000"/>
          </a:blip>
          <a:srcRect t="15730"/>
          <a:stretch/>
        </p:blipFill>
        <p:spPr>
          <a:xfrm>
            <a:off x="20" y="1"/>
            <a:ext cx="12191980" cy="6857999"/>
          </a:xfrm>
          <a:prstGeom prst="rect">
            <a:avLst/>
          </a:prstGeom>
        </p:spPr>
      </p:pic>
      <p:sp>
        <p:nvSpPr>
          <p:cNvPr id="2" name="Title 1">
            <a:extLst>
              <a:ext uri="{FF2B5EF4-FFF2-40B4-BE49-F238E27FC236}">
                <a16:creationId xmlns="" xmlns:a16="http://schemas.microsoft.com/office/drawing/2014/main" id="{029AFC8B-2399-6D3F-5E1F-78FC7777ED38}"/>
              </a:ext>
            </a:extLst>
          </p:cNvPr>
          <p:cNvSpPr>
            <a:spLocks noGrp="1"/>
          </p:cNvSpPr>
          <p:nvPr>
            <p:ph type="title"/>
          </p:nvPr>
        </p:nvSpPr>
        <p:spPr>
          <a:xfrm>
            <a:off x="4387349" y="1200152"/>
            <a:ext cx="6897171" cy="4457696"/>
          </a:xfrm>
        </p:spPr>
        <p:txBody>
          <a:bodyPr vert="horz" lIns="91440" tIns="45720" rIns="91440" bIns="45720" rtlCol="0" anchor="ctr">
            <a:normAutofit/>
          </a:bodyPr>
          <a:lstStyle/>
          <a:p>
            <a:r>
              <a:rPr lang="en-US" sz="8000">
                <a:solidFill>
                  <a:srgbClr val="FFFFFF"/>
                </a:solidFill>
              </a:rPr>
              <a:t>Basic IoT elements</a:t>
            </a:r>
          </a:p>
        </p:txBody>
      </p:sp>
      <p:sp>
        <p:nvSpPr>
          <p:cNvPr id="13" name="!!Line">
            <a:extLst>
              <a:ext uri="{FF2B5EF4-FFF2-40B4-BE49-F238E27FC236}">
                <a16:creationId xmlns="" xmlns:a16="http://schemas.microsoft.com/office/drawing/2014/main" id="{1825D5AF-D278-4D9A-A4F5-A1A1D350763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059936" y="2286000"/>
            <a:ext cx="27432" cy="228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2385236729"/>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 xmlns:a16="http://schemas.microsoft.com/office/drawing/2014/main" id="{4038CB10-1F5C-4D54-9DF7-12586DE5B00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327546" y="321732"/>
            <a:ext cx="7058307" cy="1964266"/>
          </a:xfrm>
          <a:prstGeom prst="rect">
            <a:avLst/>
          </a:prstGeom>
          <a:solidFill>
            <a:srgbClr val="5C99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 xmlns:a16="http://schemas.microsoft.com/office/drawing/2014/main" id="{3D5BE2E7-7291-334A-743F-7F49E7787531}"/>
              </a:ext>
            </a:extLst>
          </p:cNvPr>
          <p:cNvSpPr>
            <a:spLocks noGrp="1"/>
          </p:cNvSpPr>
          <p:nvPr>
            <p:ph type="title"/>
          </p:nvPr>
        </p:nvSpPr>
        <p:spPr>
          <a:xfrm>
            <a:off x="524256" y="516804"/>
            <a:ext cx="6594189" cy="1625210"/>
          </a:xfrm>
        </p:spPr>
        <p:txBody>
          <a:bodyPr>
            <a:normAutofit/>
          </a:bodyPr>
          <a:lstStyle/>
          <a:p>
            <a:r>
              <a:rPr lang="en-IN">
                <a:solidFill>
                  <a:srgbClr val="FFFFFF"/>
                </a:solidFill>
              </a:rPr>
              <a:t>Sensors:</a:t>
            </a:r>
          </a:p>
        </p:txBody>
      </p:sp>
      <p:sp>
        <p:nvSpPr>
          <p:cNvPr id="3" name="Content Placeholder 2">
            <a:extLst>
              <a:ext uri="{FF2B5EF4-FFF2-40B4-BE49-F238E27FC236}">
                <a16:creationId xmlns="" xmlns:a16="http://schemas.microsoft.com/office/drawing/2014/main" id="{EFC36F30-8074-2BDF-A279-AF475558900F}"/>
              </a:ext>
            </a:extLst>
          </p:cNvPr>
          <p:cNvSpPr>
            <a:spLocks noGrp="1"/>
          </p:cNvSpPr>
          <p:nvPr>
            <p:ph sz="quarter" idx="1"/>
          </p:nvPr>
        </p:nvSpPr>
        <p:spPr>
          <a:xfrm>
            <a:off x="8029319" y="917725"/>
            <a:ext cx="3424739" cy="4852362"/>
          </a:xfrm>
        </p:spPr>
        <p:txBody>
          <a:bodyPr anchor="ctr">
            <a:normAutofit/>
          </a:bodyPr>
          <a:lstStyle/>
          <a:p>
            <a:pPr marL="0" indent="0">
              <a:buNone/>
            </a:pPr>
            <a:r>
              <a:rPr lang="en-GB" sz="2000">
                <a:solidFill>
                  <a:srgbClr val="FFFFFF"/>
                </a:solidFill>
              </a:rPr>
              <a:t>They are very small devices or systems built to understand and detect the change in their environment and further streamline information in their system. Generally, these sensors are quite small and take even less power to perform their task. Sensors can detect physical parameters such as humidity or temperature and then transform them into electronic signals.</a:t>
            </a:r>
          </a:p>
          <a:p>
            <a:endParaRPr lang="en-IN" sz="2000">
              <a:solidFill>
                <a:srgbClr val="FFFFFF"/>
              </a:solidFill>
            </a:endParaRPr>
          </a:p>
        </p:txBody>
      </p:sp>
      <p:sp>
        <p:nvSpPr>
          <p:cNvPr id="48" name="Rectangle 47">
            <a:extLst>
              <a:ext uri="{FF2B5EF4-FFF2-40B4-BE49-F238E27FC236}">
                <a16:creationId xmlns="" xmlns:a16="http://schemas.microsoft.com/office/drawing/2014/main" id="{36D30126-6314-4A93-B27E-5C66CF78192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4" descr="Close up of circuit board">
            <a:extLst>
              <a:ext uri="{FF2B5EF4-FFF2-40B4-BE49-F238E27FC236}">
                <a16:creationId xmlns="" xmlns:a16="http://schemas.microsoft.com/office/drawing/2014/main" id="{225CD843-030D-C5F5-CCB3-F7DF770898CD}"/>
              </a:ext>
            </a:extLst>
          </p:cNvPr>
          <p:cNvPicPr>
            <a:picLocks noChangeAspect="1"/>
          </p:cNvPicPr>
          <p:nvPr/>
        </p:nvPicPr>
        <p:blipFill rotWithShape="1">
          <a:blip r:embed="rId2"/>
          <a:srcRect l="12474" r="34041" b="-1"/>
          <a:stretch/>
        </p:blipFill>
        <p:spPr>
          <a:xfrm>
            <a:off x="2395637" y="2660287"/>
            <a:ext cx="2922124" cy="3646887"/>
          </a:xfrm>
          <a:prstGeom prst="rect">
            <a:avLst/>
          </a:prstGeom>
        </p:spPr>
      </p:pic>
      <p:sp>
        <p:nvSpPr>
          <p:cNvPr id="50" name="Rectangle 49">
            <a:extLst>
              <a:ext uri="{FF2B5EF4-FFF2-40B4-BE49-F238E27FC236}">
                <a16:creationId xmlns="" xmlns:a16="http://schemas.microsoft.com/office/drawing/2014/main" id="{73ED6512-6858-4552-B699-9A97FE9A4EA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 xmlns:p14="http://schemas.microsoft.com/office/powerpoint/2010/main" val="274049294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E141B8114B03348BC23773000A6304D" ma:contentTypeVersion="2" ma:contentTypeDescription="Create a new document." ma:contentTypeScope="" ma:versionID="04de44582b8b89b3668f30904574ec93">
  <xsd:schema xmlns:xsd="http://www.w3.org/2001/XMLSchema" xmlns:xs="http://www.w3.org/2001/XMLSchema" xmlns:p="http://schemas.microsoft.com/office/2006/metadata/properties" xmlns:ns3="2bd31f24-4db2-41d9-a85f-df4553241f61" targetNamespace="http://schemas.microsoft.com/office/2006/metadata/properties" ma:root="true" ma:fieldsID="42437abec7e292fa08064308e36c059d" ns3:_="">
    <xsd:import namespace="2bd31f24-4db2-41d9-a85f-df4553241f61"/>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bd31f24-4db2-41d9-a85f-df4553241f6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3CB2B44-0BBE-478F-B1D5-BE2BE1AFA512}">
  <ds:schemaRefs>
    <ds:schemaRef ds:uri="http://schemas.microsoft.com/office/2006/documentManagement/types"/>
    <ds:schemaRef ds:uri="http://purl.org/dc/terms/"/>
    <ds:schemaRef ds:uri="http://schemas.microsoft.com/office/infopath/2007/PartnerControls"/>
    <ds:schemaRef ds:uri="http://www.w3.org/XML/1998/namespace"/>
    <ds:schemaRef ds:uri="http://purl.org/dc/dcmitype/"/>
    <ds:schemaRef ds:uri="http://schemas.microsoft.com/office/2006/metadata/properties"/>
    <ds:schemaRef ds:uri="http://purl.org/dc/elements/1.1/"/>
    <ds:schemaRef ds:uri="http://schemas.openxmlformats.org/package/2006/metadata/core-properties"/>
    <ds:schemaRef ds:uri="2bd31f24-4db2-41d9-a85f-df4553241f61"/>
  </ds:schemaRefs>
</ds:datastoreItem>
</file>

<file path=customXml/itemProps2.xml><?xml version="1.0" encoding="utf-8"?>
<ds:datastoreItem xmlns:ds="http://schemas.openxmlformats.org/officeDocument/2006/customXml" ds:itemID="{72C8996B-2E23-4D79-B323-E0C56852864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bd31f24-4db2-41d9-a85f-df4553241f6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2C4B731-BC02-4D62-866F-4CB86217EE5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Equity</Template>
  <TotalTime>193</TotalTime>
  <Words>1610</Words>
  <Application>Microsoft Office PowerPoint</Application>
  <PresentationFormat>Custom</PresentationFormat>
  <Paragraphs>92</Paragraphs>
  <Slides>26</Slides>
  <Notes>0</Notes>
  <HiddenSlides>0</HiddenSlides>
  <MMClips>0</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Equity</vt:lpstr>
      <vt:lpstr>Power aware protocol design on IOT framework.</vt:lpstr>
      <vt:lpstr>IOT : Internet of Things</vt:lpstr>
      <vt:lpstr>IoT Architecture:</vt:lpstr>
      <vt:lpstr>There are 3 layers of IoT architecture:</vt:lpstr>
      <vt:lpstr>1. Perception Layer:</vt:lpstr>
      <vt:lpstr>2. Network Layer:</vt:lpstr>
      <vt:lpstr>3. Application Layer:</vt:lpstr>
      <vt:lpstr>Basic IoT elements</vt:lpstr>
      <vt:lpstr>Sensors:</vt:lpstr>
      <vt:lpstr>Actuators:</vt:lpstr>
      <vt:lpstr>Microcontroller:</vt:lpstr>
      <vt:lpstr>Communication unit:</vt:lpstr>
      <vt:lpstr>Power supply</vt:lpstr>
      <vt:lpstr>IoT Protocols</vt:lpstr>
      <vt:lpstr>Message Queue Telemetry Transport (MQTT) </vt:lpstr>
      <vt:lpstr>Slide 16</vt:lpstr>
      <vt:lpstr>HyperText Transfer Protocol (HTTP)</vt:lpstr>
      <vt:lpstr>Slide 18</vt:lpstr>
      <vt:lpstr>Constrained Application Protocol (CoAP)</vt:lpstr>
      <vt:lpstr>CoAP vs MQTT</vt:lpstr>
      <vt:lpstr>Slide 21</vt:lpstr>
      <vt:lpstr>Slide 22</vt:lpstr>
      <vt:lpstr>Slide 23</vt:lpstr>
      <vt:lpstr>Slide 24</vt:lpstr>
      <vt:lpstr>Slide 25</vt:lpstr>
      <vt:lpstr>Slide 26</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AEX AKAI</dc:creator>
  <cp:lastModifiedBy>Dipro Soren</cp:lastModifiedBy>
  <cp:revision>14</cp:revision>
  <dcterms:created xsi:type="dcterms:W3CDTF">2022-11-23T16:08:16Z</dcterms:created>
  <dcterms:modified xsi:type="dcterms:W3CDTF">2023-04-21T16:49:09Z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2022-11-23T16:14:44Z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bd8c0226-60dd-4262-a568-17957aaef8da</vt:lpwstr>
  </property>
  <property fmtid="{D5CDD505-2E9C-101B-9397-08002B2CF9AE}" pid="7" name="MSIP_Label_defa4170-0d19-0005-0004-bc88714345d2_ActionId">
    <vt:lpwstr>aebe9587-aeff-4f7d-accf-c5260efdfb21</vt:lpwstr>
  </property>
  <property fmtid="{D5CDD505-2E9C-101B-9397-08002B2CF9AE}" pid="8" name="MSIP_Label_defa4170-0d19-0005-0004-bc88714345d2_ContentBits">
    <vt:lpwstr>0</vt:lpwstr>
  </property>
  <property fmtid="{D5CDD505-2E9C-101B-9397-08002B2CF9AE}" pid="9" name="ContentTypeId">
    <vt:lpwstr>0x0101002E141B8114B03348BC23773000A6304D</vt:lpwstr>
  </property>
</Properties>
</file>

<file path=docProps/thumbnail.jpeg>
</file>